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5" r:id="rId2"/>
    <p:sldId id="258" r:id="rId3"/>
    <p:sldId id="259" r:id="rId4"/>
    <p:sldId id="260" r:id="rId5"/>
    <p:sldId id="261" r:id="rId6"/>
    <p:sldId id="262" r:id="rId7"/>
    <p:sldId id="264" r:id="rId8"/>
    <p:sldId id="277" r:id="rId9"/>
    <p:sldId id="279" r:id="rId10"/>
    <p:sldId id="280" r:id="rId11"/>
    <p:sldId id="281" r:id="rId12"/>
    <p:sldId id="265" r:id="rId13"/>
    <p:sldId id="266" r:id="rId14"/>
    <p:sldId id="267" r:id="rId15"/>
    <p:sldId id="268"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328" autoAdjust="0"/>
  </p:normalViewPr>
  <p:slideViewPr>
    <p:cSldViewPr snapToGrid="0">
      <p:cViewPr varScale="1">
        <p:scale>
          <a:sx n="104" d="100"/>
          <a:sy n="104" d="100"/>
        </p:scale>
        <p:origin x="870" y="10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EFBCBD-3AEF-4287-A3AB-EA42FC0D9232}" type="datetimeFigureOut">
              <a:rPr lang="en-US" smtClean="0"/>
              <a:t>8/18/2020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A3A59C-3392-4DC4-A2EE-F5ECCA30E24A}" type="slidenum">
              <a:rPr lang="en-US" smtClean="0"/>
              <a:t>‹#›</a:t>
            </a:fld>
            <a:endParaRPr lang="en-US"/>
          </a:p>
        </p:txBody>
      </p:sp>
    </p:spTree>
    <p:extLst>
      <p:ext uri="{BB962C8B-B14F-4D97-AF65-F5344CB8AC3E}">
        <p14:creationId xmlns:p14="http://schemas.microsoft.com/office/powerpoint/2010/main" val="1822979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A3A59C-3392-4DC4-A2EE-F5ECCA30E24A}" type="slidenum">
              <a:rPr lang="en-US" smtClean="0"/>
              <a:t>1</a:t>
            </a:fld>
            <a:endParaRPr lang="en-US"/>
          </a:p>
        </p:txBody>
      </p:sp>
    </p:spTree>
    <p:extLst>
      <p:ext uri="{BB962C8B-B14F-4D97-AF65-F5344CB8AC3E}">
        <p14:creationId xmlns:p14="http://schemas.microsoft.com/office/powerpoint/2010/main" val="2052645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514910-A7F3-41FF-B694-9789EDC3C6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3812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514910-A7F3-41FF-B694-9789EDC3C6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569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A3A59C-3392-4DC4-A2EE-F5ECCA30E24A}" type="slidenum">
              <a:rPr lang="en-US" smtClean="0"/>
              <a:t>12</a:t>
            </a:fld>
            <a:endParaRPr lang="en-US"/>
          </a:p>
        </p:txBody>
      </p:sp>
    </p:spTree>
    <p:extLst>
      <p:ext uri="{BB962C8B-B14F-4D97-AF65-F5344CB8AC3E}">
        <p14:creationId xmlns:p14="http://schemas.microsoft.com/office/powerpoint/2010/main" val="1738074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514910-A7F3-41FF-B694-9789EDC3C6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091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514910-A7F3-41FF-B694-9789EDC3C6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9398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514910-A7F3-41FF-B694-9789EDC3C6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1870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A3A59C-3392-4DC4-A2EE-F5ECCA30E24A}" type="slidenum">
              <a:rPr lang="en-US" smtClean="0"/>
              <a:t>16</a:t>
            </a:fld>
            <a:endParaRPr lang="en-US"/>
          </a:p>
        </p:txBody>
      </p:sp>
    </p:spTree>
    <p:extLst>
      <p:ext uri="{BB962C8B-B14F-4D97-AF65-F5344CB8AC3E}">
        <p14:creationId xmlns:p14="http://schemas.microsoft.com/office/powerpoint/2010/main" val="664281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A3A59C-3392-4DC4-A2EE-F5ECCA30E24A}" type="slidenum">
              <a:rPr lang="en-US" smtClean="0"/>
              <a:t>2</a:t>
            </a:fld>
            <a:endParaRPr lang="en-US"/>
          </a:p>
        </p:txBody>
      </p:sp>
    </p:spTree>
    <p:extLst>
      <p:ext uri="{BB962C8B-B14F-4D97-AF65-F5344CB8AC3E}">
        <p14:creationId xmlns:p14="http://schemas.microsoft.com/office/powerpoint/2010/main" val="3853004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514910-A7F3-41FF-B694-9789EDC3C6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489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514910-A7F3-41FF-B694-9789EDC3C6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0464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514910-A7F3-41FF-B694-9789EDC3C6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577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514910-A7F3-41FF-B694-9789EDC3C6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4220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514910-A7F3-41FF-B694-9789EDC3C6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5273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514910-A7F3-41FF-B694-9789EDC3C6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173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1514910-A7F3-41FF-B694-9789EDC3C6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737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BF70FE2-F09B-4AE7-845D-13CAFB2E1DB6}" type="datetimeFigureOut">
              <a:rPr lang="en-US" smtClean="0"/>
              <a:t>8/18/2020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47EC70-BCF0-4A7D-AD7B-9FB41DEF68A9}" type="slidenum">
              <a:rPr lang="en-US" smtClean="0"/>
              <a:t>‹#›</a:t>
            </a:fld>
            <a:endParaRPr lang="en-US"/>
          </a:p>
        </p:txBody>
      </p:sp>
    </p:spTree>
    <p:extLst>
      <p:ext uri="{BB962C8B-B14F-4D97-AF65-F5344CB8AC3E}">
        <p14:creationId xmlns:p14="http://schemas.microsoft.com/office/powerpoint/2010/main" val="613275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F70FE2-F09B-4AE7-845D-13CAFB2E1DB6}"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7EC70-BCF0-4A7D-AD7B-9FB41DEF68A9}" type="slidenum">
              <a:rPr lang="en-US" smtClean="0"/>
              <a:t>‹#›</a:t>
            </a:fld>
            <a:endParaRPr lang="en-US"/>
          </a:p>
        </p:txBody>
      </p:sp>
    </p:spTree>
    <p:extLst>
      <p:ext uri="{BB962C8B-B14F-4D97-AF65-F5344CB8AC3E}">
        <p14:creationId xmlns:p14="http://schemas.microsoft.com/office/powerpoint/2010/main" val="1459187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F70FE2-F09B-4AE7-845D-13CAFB2E1DB6}"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7EC70-BCF0-4A7D-AD7B-9FB41DEF68A9}" type="slidenum">
              <a:rPr lang="en-US" smtClean="0"/>
              <a:t>‹#›</a:t>
            </a:fld>
            <a:endParaRPr lang="en-US"/>
          </a:p>
        </p:txBody>
      </p:sp>
    </p:spTree>
    <p:extLst>
      <p:ext uri="{BB962C8B-B14F-4D97-AF65-F5344CB8AC3E}">
        <p14:creationId xmlns:p14="http://schemas.microsoft.com/office/powerpoint/2010/main" val="698204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F70FE2-F09B-4AE7-845D-13CAFB2E1DB6}"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7EC70-BCF0-4A7D-AD7B-9FB41DEF68A9}"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99099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F70FE2-F09B-4AE7-845D-13CAFB2E1DB6}"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7EC70-BCF0-4A7D-AD7B-9FB41DEF68A9}" type="slidenum">
              <a:rPr lang="en-US" smtClean="0"/>
              <a:t>‹#›</a:t>
            </a:fld>
            <a:endParaRPr lang="en-US"/>
          </a:p>
        </p:txBody>
      </p:sp>
    </p:spTree>
    <p:extLst>
      <p:ext uri="{BB962C8B-B14F-4D97-AF65-F5344CB8AC3E}">
        <p14:creationId xmlns:p14="http://schemas.microsoft.com/office/powerpoint/2010/main" val="2449449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BF70FE2-F09B-4AE7-845D-13CAFB2E1DB6}" type="datetimeFigureOut">
              <a:rPr lang="en-US" smtClean="0"/>
              <a:t>8/18/2020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47EC70-BCF0-4A7D-AD7B-9FB41DEF68A9}" type="slidenum">
              <a:rPr lang="en-US" smtClean="0"/>
              <a:t>‹#›</a:t>
            </a:fld>
            <a:endParaRPr lang="en-US"/>
          </a:p>
        </p:txBody>
      </p:sp>
    </p:spTree>
    <p:extLst>
      <p:ext uri="{BB962C8B-B14F-4D97-AF65-F5344CB8AC3E}">
        <p14:creationId xmlns:p14="http://schemas.microsoft.com/office/powerpoint/2010/main" val="1064530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BF70FE2-F09B-4AE7-845D-13CAFB2E1DB6}" type="datetimeFigureOut">
              <a:rPr lang="en-US" smtClean="0"/>
              <a:t>8/18/2020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47EC70-BCF0-4A7D-AD7B-9FB41DEF68A9}" type="slidenum">
              <a:rPr lang="en-US" smtClean="0"/>
              <a:t>‹#›</a:t>
            </a:fld>
            <a:endParaRPr lang="en-US"/>
          </a:p>
        </p:txBody>
      </p:sp>
    </p:spTree>
    <p:extLst>
      <p:ext uri="{BB962C8B-B14F-4D97-AF65-F5344CB8AC3E}">
        <p14:creationId xmlns:p14="http://schemas.microsoft.com/office/powerpoint/2010/main" val="773357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F70FE2-F09B-4AE7-845D-13CAFB2E1DB6}"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7EC70-BCF0-4A7D-AD7B-9FB41DEF68A9}" type="slidenum">
              <a:rPr lang="en-US" smtClean="0"/>
              <a:t>‹#›</a:t>
            </a:fld>
            <a:endParaRPr lang="en-US"/>
          </a:p>
        </p:txBody>
      </p:sp>
    </p:spTree>
    <p:extLst>
      <p:ext uri="{BB962C8B-B14F-4D97-AF65-F5344CB8AC3E}">
        <p14:creationId xmlns:p14="http://schemas.microsoft.com/office/powerpoint/2010/main" val="1955599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F70FE2-F09B-4AE7-845D-13CAFB2E1DB6}"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7EC70-BCF0-4A7D-AD7B-9FB41DEF68A9}" type="slidenum">
              <a:rPr lang="en-US" smtClean="0"/>
              <a:t>‹#›</a:t>
            </a:fld>
            <a:endParaRPr lang="en-US"/>
          </a:p>
        </p:txBody>
      </p:sp>
    </p:spTree>
    <p:extLst>
      <p:ext uri="{BB962C8B-B14F-4D97-AF65-F5344CB8AC3E}">
        <p14:creationId xmlns:p14="http://schemas.microsoft.com/office/powerpoint/2010/main" val="946772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F70FE2-F09B-4AE7-845D-13CAFB2E1DB6}"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7EC70-BCF0-4A7D-AD7B-9FB41DEF68A9}" type="slidenum">
              <a:rPr lang="en-US" smtClean="0"/>
              <a:t>‹#›</a:t>
            </a:fld>
            <a:endParaRPr lang="en-US"/>
          </a:p>
        </p:txBody>
      </p:sp>
    </p:spTree>
    <p:extLst>
      <p:ext uri="{BB962C8B-B14F-4D97-AF65-F5344CB8AC3E}">
        <p14:creationId xmlns:p14="http://schemas.microsoft.com/office/powerpoint/2010/main" val="3576728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F70FE2-F09B-4AE7-845D-13CAFB2E1DB6}" type="datetimeFigureOut">
              <a:rPr lang="en-US" smtClean="0"/>
              <a:t>8/18/2020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47EC70-BCF0-4A7D-AD7B-9FB41DEF68A9}" type="slidenum">
              <a:rPr lang="en-US" smtClean="0"/>
              <a:t>‹#›</a:t>
            </a:fld>
            <a:endParaRPr lang="en-US"/>
          </a:p>
        </p:txBody>
      </p:sp>
    </p:spTree>
    <p:extLst>
      <p:ext uri="{BB962C8B-B14F-4D97-AF65-F5344CB8AC3E}">
        <p14:creationId xmlns:p14="http://schemas.microsoft.com/office/powerpoint/2010/main" val="3851533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F70FE2-F09B-4AE7-845D-13CAFB2E1DB6}"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7EC70-BCF0-4A7D-AD7B-9FB41DEF68A9}" type="slidenum">
              <a:rPr lang="en-US" smtClean="0"/>
              <a:t>‹#›</a:t>
            </a:fld>
            <a:endParaRPr lang="en-US"/>
          </a:p>
        </p:txBody>
      </p:sp>
    </p:spTree>
    <p:extLst>
      <p:ext uri="{BB962C8B-B14F-4D97-AF65-F5344CB8AC3E}">
        <p14:creationId xmlns:p14="http://schemas.microsoft.com/office/powerpoint/2010/main" val="3289201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F70FE2-F09B-4AE7-845D-13CAFB2E1DB6}" type="datetimeFigureOut">
              <a:rPr lang="en-US" smtClean="0"/>
              <a:t>8/18/2020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47EC70-BCF0-4A7D-AD7B-9FB41DEF68A9}" type="slidenum">
              <a:rPr lang="en-US" smtClean="0"/>
              <a:t>‹#›</a:t>
            </a:fld>
            <a:endParaRPr lang="en-US"/>
          </a:p>
        </p:txBody>
      </p:sp>
    </p:spTree>
    <p:extLst>
      <p:ext uri="{BB962C8B-B14F-4D97-AF65-F5344CB8AC3E}">
        <p14:creationId xmlns:p14="http://schemas.microsoft.com/office/powerpoint/2010/main" val="1672112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F70FE2-F09B-4AE7-845D-13CAFB2E1DB6}" type="datetimeFigureOut">
              <a:rPr lang="en-US" smtClean="0"/>
              <a:t>8/18/2020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47EC70-BCF0-4A7D-AD7B-9FB41DEF68A9}" type="slidenum">
              <a:rPr lang="en-US" smtClean="0"/>
              <a:t>‹#›</a:t>
            </a:fld>
            <a:endParaRPr lang="en-US"/>
          </a:p>
        </p:txBody>
      </p:sp>
    </p:spTree>
    <p:extLst>
      <p:ext uri="{BB962C8B-B14F-4D97-AF65-F5344CB8AC3E}">
        <p14:creationId xmlns:p14="http://schemas.microsoft.com/office/powerpoint/2010/main" val="305206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70FE2-F09B-4AE7-845D-13CAFB2E1DB6}" type="datetimeFigureOut">
              <a:rPr lang="en-US" smtClean="0"/>
              <a:t>8/18/2020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47EC70-BCF0-4A7D-AD7B-9FB41DEF68A9}" type="slidenum">
              <a:rPr lang="en-US" smtClean="0"/>
              <a:t>‹#›</a:t>
            </a:fld>
            <a:endParaRPr lang="en-US"/>
          </a:p>
        </p:txBody>
      </p:sp>
    </p:spTree>
    <p:extLst>
      <p:ext uri="{BB962C8B-B14F-4D97-AF65-F5344CB8AC3E}">
        <p14:creationId xmlns:p14="http://schemas.microsoft.com/office/powerpoint/2010/main" val="3132514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F70FE2-F09B-4AE7-845D-13CAFB2E1DB6}"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7EC70-BCF0-4A7D-AD7B-9FB41DEF68A9}" type="slidenum">
              <a:rPr lang="en-US" smtClean="0"/>
              <a:t>‹#›</a:t>
            </a:fld>
            <a:endParaRPr lang="en-US"/>
          </a:p>
        </p:txBody>
      </p:sp>
    </p:spTree>
    <p:extLst>
      <p:ext uri="{BB962C8B-B14F-4D97-AF65-F5344CB8AC3E}">
        <p14:creationId xmlns:p14="http://schemas.microsoft.com/office/powerpoint/2010/main" val="3627167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F70FE2-F09B-4AE7-845D-13CAFB2E1DB6}" type="datetimeFigureOut">
              <a:rPr lang="en-US" smtClean="0"/>
              <a:t>8/18/2020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47EC70-BCF0-4A7D-AD7B-9FB41DEF68A9}" type="slidenum">
              <a:rPr lang="en-US" smtClean="0"/>
              <a:t>‹#›</a:t>
            </a:fld>
            <a:endParaRPr lang="en-US"/>
          </a:p>
        </p:txBody>
      </p:sp>
    </p:spTree>
    <p:extLst>
      <p:ext uri="{BB962C8B-B14F-4D97-AF65-F5344CB8AC3E}">
        <p14:creationId xmlns:p14="http://schemas.microsoft.com/office/powerpoint/2010/main" val="2625038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BF70FE2-F09B-4AE7-845D-13CAFB2E1DB6}" type="datetimeFigureOut">
              <a:rPr lang="en-US" smtClean="0"/>
              <a:t>8/18/2020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47EC70-BCF0-4A7D-AD7B-9FB41DEF68A9}" type="slidenum">
              <a:rPr lang="en-US" smtClean="0"/>
              <a:t>‹#›</a:t>
            </a:fld>
            <a:endParaRPr lang="en-US"/>
          </a:p>
        </p:txBody>
      </p:sp>
    </p:spTree>
    <p:extLst>
      <p:ext uri="{BB962C8B-B14F-4D97-AF65-F5344CB8AC3E}">
        <p14:creationId xmlns:p14="http://schemas.microsoft.com/office/powerpoint/2010/main" val="31908391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809344" y="2788236"/>
            <a:ext cx="4141901" cy="4069764"/>
          </a:xfrm>
          <a:prstGeom prst="rect">
            <a:avLst/>
          </a:prstGeom>
        </p:spPr>
      </p:pic>
      <p:sp>
        <p:nvSpPr>
          <p:cNvPr id="2" name="Title 1"/>
          <p:cNvSpPr>
            <a:spLocks noGrp="1"/>
          </p:cNvSpPr>
          <p:nvPr>
            <p:ph type="title"/>
          </p:nvPr>
        </p:nvSpPr>
        <p:spPr>
          <a:xfrm>
            <a:off x="506438" y="182881"/>
            <a:ext cx="11324492" cy="2827606"/>
          </a:xfrm>
        </p:spPr>
        <p:txBody>
          <a:bodyPr>
            <a:normAutofit/>
          </a:bodyPr>
          <a:lstStyle/>
          <a:p>
            <a:pPr algn="ctr"/>
            <a:r>
              <a:rPr lang="en-US" dirty="0">
                <a:solidFill>
                  <a:schemeClr val="bg1"/>
                </a:solidFill>
              </a:rPr>
              <a:t>Using the New and Improved</a:t>
            </a:r>
            <a:br>
              <a:rPr lang="en-US" dirty="0">
                <a:solidFill>
                  <a:schemeClr val="bg1"/>
                </a:solidFill>
              </a:rPr>
            </a:br>
            <a:r>
              <a:rPr lang="en-US" dirty="0">
                <a:solidFill>
                  <a:schemeClr val="bg1"/>
                </a:solidFill>
              </a:rPr>
              <a:t>Cremation Module in </a:t>
            </a:r>
            <a:r>
              <a:rPr lang="en-US" dirty="0" err="1" smtClean="0">
                <a:solidFill>
                  <a:schemeClr val="bg1"/>
                </a:solidFill>
              </a:rPr>
              <a:t>EDRS</a:t>
            </a:r>
            <a:r>
              <a:rPr lang="en-US" dirty="0" smtClean="0">
                <a:solidFill>
                  <a:schemeClr val="bg1"/>
                </a:solidFill>
              </a:rPr>
              <a:t/>
            </a:r>
            <a:br>
              <a:rPr lang="en-US" dirty="0" smtClean="0">
                <a:solidFill>
                  <a:schemeClr val="bg1"/>
                </a:solidFill>
              </a:rPr>
            </a:br>
            <a:r>
              <a:rPr lang="en-US" sz="2400" dirty="0" smtClean="0">
                <a:solidFill>
                  <a:schemeClr val="bg1"/>
                </a:solidFill>
              </a:rPr>
              <a:t>Information for Funeral Directors</a:t>
            </a:r>
            <a:endParaRPr lang="en-US" dirty="0"/>
          </a:p>
        </p:txBody>
      </p:sp>
    </p:spTree>
    <p:extLst>
      <p:ext uri="{BB962C8B-B14F-4D97-AF65-F5344CB8AC3E}">
        <p14:creationId xmlns:p14="http://schemas.microsoft.com/office/powerpoint/2010/main" val="1185319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726100" y="0"/>
            <a:ext cx="10942999" cy="5689601"/>
          </a:xfrm>
          <a:prstGeom prst="rect">
            <a:avLst/>
          </a:prstGeom>
        </p:spPr>
      </p:pic>
      <p:sp>
        <p:nvSpPr>
          <p:cNvPr id="2" name="TextBox 1"/>
          <p:cNvSpPr txBox="1"/>
          <p:nvPr/>
        </p:nvSpPr>
        <p:spPr>
          <a:xfrm>
            <a:off x="1582056" y="5961623"/>
            <a:ext cx="9231086" cy="646331"/>
          </a:xfrm>
          <a:prstGeom prst="rect">
            <a:avLst/>
          </a:prstGeom>
          <a:noFill/>
          <a:ln>
            <a:solidFill>
              <a:schemeClr val="accent1"/>
            </a:solidFill>
          </a:ln>
        </p:spPr>
        <p:txBody>
          <a:bodyPr wrap="square" rtlCol="0">
            <a:spAutoFit/>
          </a:bodyPr>
          <a:lstStyle/>
          <a:p>
            <a:pPr algn="ctr"/>
            <a:r>
              <a:rPr lang="en-US" dirty="0">
                <a:solidFill>
                  <a:schemeClr val="bg1"/>
                </a:solidFill>
              </a:rPr>
              <a:t>Here the Medical Examiner has updated the cause of death as it was written on the signed, dropped to paper death certificate.  And they have also approved the cremation. </a:t>
            </a:r>
          </a:p>
        </p:txBody>
      </p:sp>
    </p:spTree>
    <p:extLst>
      <p:ext uri="{BB962C8B-B14F-4D97-AF65-F5344CB8AC3E}">
        <p14:creationId xmlns:p14="http://schemas.microsoft.com/office/powerpoint/2010/main" val="4125270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9699" y="0"/>
            <a:ext cx="12241700" cy="4673600"/>
          </a:xfrm>
          <a:prstGeom prst="rect">
            <a:avLst/>
          </a:prstGeom>
        </p:spPr>
      </p:pic>
      <p:pic>
        <p:nvPicPr>
          <p:cNvPr id="5" name="Picture 4"/>
          <p:cNvPicPr>
            <a:picLocks noChangeAspect="1"/>
          </p:cNvPicPr>
          <p:nvPr/>
        </p:nvPicPr>
        <p:blipFill>
          <a:blip r:embed="rId4"/>
          <a:stretch>
            <a:fillRect/>
          </a:stretch>
        </p:blipFill>
        <p:spPr>
          <a:xfrm>
            <a:off x="9839152" y="891742"/>
            <a:ext cx="1889924" cy="371888"/>
          </a:xfrm>
          <a:prstGeom prst="rect">
            <a:avLst/>
          </a:prstGeom>
        </p:spPr>
      </p:pic>
      <p:sp>
        <p:nvSpPr>
          <p:cNvPr id="2" name="TextBox 1"/>
          <p:cNvSpPr txBox="1"/>
          <p:nvPr/>
        </p:nvSpPr>
        <p:spPr>
          <a:xfrm>
            <a:off x="1422400" y="4919008"/>
            <a:ext cx="9564914" cy="1938992"/>
          </a:xfrm>
          <a:prstGeom prst="rect">
            <a:avLst/>
          </a:prstGeom>
          <a:noFill/>
          <a:ln>
            <a:solidFill>
              <a:schemeClr val="accent1"/>
            </a:solidFill>
          </a:ln>
        </p:spPr>
        <p:txBody>
          <a:bodyPr wrap="square" rtlCol="0">
            <a:spAutoFit/>
          </a:bodyPr>
          <a:lstStyle/>
          <a:p>
            <a:pPr algn="ctr"/>
            <a:r>
              <a:rPr lang="en-US" sz="2400" dirty="0">
                <a:solidFill>
                  <a:schemeClr val="bg1"/>
                </a:solidFill>
              </a:rPr>
              <a:t>Once the Medical Examiner has viewed the decedent and electronically approved cremation, you will be able to print the cremation certificate.  This cremation certificate will include the cause of death as it was entered by the Medical Examiner who reviewed the signed dropped to paper death certificate.</a:t>
            </a:r>
          </a:p>
        </p:txBody>
      </p:sp>
    </p:spTree>
    <p:extLst>
      <p:ext uri="{BB962C8B-B14F-4D97-AF65-F5344CB8AC3E}">
        <p14:creationId xmlns:p14="http://schemas.microsoft.com/office/powerpoint/2010/main" val="8410078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about a  Medical Examiner case?</a:t>
            </a:r>
            <a:endParaRPr lang="en-US" dirty="0"/>
          </a:p>
        </p:txBody>
      </p:sp>
      <p:sp>
        <p:nvSpPr>
          <p:cNvPr id="3" name="Content Placeholder 2"/>
          <p:cNvSpPr>
            <a:spLocks noGrp="1"/>
          </p:cNvSpPr>
          <p:nvPr>
            <p:ph idx="1"/>
          </p:nvPr>
        </p:nvSpPr>
        <p:spPr>
          <a:xfrm>
            <a:off x="1120000" y="1364344"/>
            <a:ext cx="10233800" cy="5493656"/>
          </a:xfrm>
        </p:spPr>
        <p:txBody>
          <a:bodyPr>
            <a:normAutofit fontScale="92500"/>
          </a:bodyPr>
          <a:lstStyle/>
          <a:p>
            <a:r>
              <a:rPr lang="en-US" dirty="0" smtClean="0"/>
              <a:t>One major change is that the Medical Examiner who certifies a death, will also be the Medical Examiner to authorize the cremation.</a:t>
            </a:r>
          </a:p>
          <a:p>
            <a:endParaRPr lang="en-US" dirty="0" smtClean="0"/>
          </a:p>
          <a:p>
            <a:r>
              <a:rPr lang="en-US" dirty="0" smtClean="0"/>
              <a:t>This will eliminate the need for a decedent to be examined twice.</a:t>
            </a:r>
          </a:p>
          <a:p>
            <a:pPr marL="0" indent="0">
              <a:buNone/>
            </a:pPr>
            <a:endParaRPr lang="en-US" dirty="0" smtClean="0"/>
          </a:p>
          <a:p>
            <a:r>
              <a:rPr lang="en-US" dirty="0" smtClean="0"/>
              <a:t>Overall the entire process should be more efficient because of this.</a:t>
            </a:r>
          </a:p>
          <a:p>
            <a:endParaRPr lang="en-US" dirty="0" smtClean="0"/>
          </a:p>
          <a:p>
            <a:r>
              <a:rPr lang="en-US" dirty="0" smtClean="0"/>
              <a:t>You will still pay the LME directly if it is a LME case.</a:t>
            </a:r>
          </a:p>
          <a:p>
            <a:endParaRPr lang="en-US" dirty="0"/>
          </a:p>
          <a:p>
            <a:r>
              <a:rPr lang="en-US" dirty="0" smtClean="0"/>
              <a:t>You will still pay the OCME district office directly if the cremation </a:t>
            </a:r>
            <a:r>
              <a:rPr lang="en-US" smtClean="0"/>
              <a:t>was approved </a:t>
            </a:r>
            <a:r>
              <a:rPr lang="en-US" dirty="0" smtClean="0"/>
              <a:t>by an Assistant Chief Medical Examiner.</a:t>
            </a:r>
            <a:endParaRPr lang="en-US" dirty="0"/>
          </a:p>
        </p:txBody>
      </p:sp>
    </p:spTree>
    <p:extLst>
      <p:ext uri="{BB962C8B-B14F-4D97-AF65-F5344CB8AC3E}">
        <p14:creationId xmlns:p14="http://schemas.microsoft.com/office/powerpoint/2010/main" val="2897905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8751" y="0"/>
            <a:ext cx="12200752" cy="4765638"/>
          </a:xfrm>
          <a:prstGeom prst="rect">
            <a:avLst/>
          </a:prstGeom>
        </p:spPr>
      </p:pic>
      <p:pic>
        <p:nvPicPr>
          <p:cNvPr id="2" name="Picture 1"/>
          <p:cNvPicPr>
            <a:picLocks noChangeAspect="1"/>
          </p:cNvPicPr>
          <p:nvPr/>
        </p:nvPicPr>
        <p:blipFill>
          <a:blip r:embed="rId4"/>
          <a:stretch>
            <a:fillRect/>
          </a:stretch>
        </p:blipFill>
        <p:spPr>
          <a:xfrm>
            <a:off x="6921781" y="949799"/>
            <a:ext cx="1889924" cy="371888"/>
          </a:xfrm>
          <a:prstGeom prst="rect">
            <a:avLst/>
          </a:prstGeom>
        </p:spPr>
      </p:pic>
      <p:sp>
        <p:nvSpPr>
          <p:cNvPr id="3" name="Up Arrow 2"/>
          <p:cNvSpPr/>
          <p:nvPr/>
        </p:nvSpPr>
        <p:spPr>
          <a:xfrm>
            <a:off x="10624456" y="1321687"/>
            <a:ext cx="522515" cy="10160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69682" y="4930607"/>
            <a:ext cx="10043885" cy="1569660"/>
          </a:xfrm>
          <a:prstGeom prst="rect">
            <a:avLst/>
          </a:prstGeom>
          <a:noFill/>
          <a:ln>
            <a:solidFill>
              <a:schemeClr val="accent1"/>
            </a:solidFill>
          </a:ln>
        </p:spPr>
        <p:txBody>
          <a:bodyPr wrap="square" rtlCol="0">
            <a:spAutoFit/>
          </a:bodyPr>
          <a:lstStyle/>
          <a:p>
            <a:pPr algn="ctr"/>
            <a:r>
              <a:rPr lang="en-US" sz="2400">
                <a:solidFill>
                  <a:schemeClr val="bg1"/>
                </a:solidFill>
              </a:rPr>
              <a:t>This is how a Medical Examiner case will appear to the funeral home.  Here you can see that the Local Medical Examiner or OCME district office has not yet updated the payment status.  You can click “View” to see more information.</a:t>
            </a:r>
            <a:endParaRPr lang="en-US" sz="2400" dirty="0">
              <a:solidFill>
                <a:schemeClr val="bg1"/>
              </a:solidFill>
            </a:endParaRPr>
          </a:p>
        </p:txBody>
      </p:sp>
    </p:spTree>
    <p:extLst>
      <p:ext uri="{BB962C8B-B14F-4D97-AF65-F5344CB8AC3E}">
        <p14:creationId xmlns:p14="http://schemas.microsoft.com/office/powerpoint/2010/main" val="436148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673" y="0"/>
            <a:ext cx="12192674" cy="5066852"/>
          </a:xfrm>
          <a:prstGeom prst="rect">
            <a:avLst/>
          </a:prstGeom>
        </p:spPr>
      </p:pic>
      <p:pic>
        <p:nvPicPr>
          <p:cNvPr id="2" name="Picture 1"/>
          <p:cNvPicPr>
            <a:picLocks noChangeAspect="1"/>
          </p:cNvPicPr>
          <p:nvPr/>
        </p:nvPicPr>
        <p:blipFill>
          <a:blip r:embed="rId4"/>
          <a:stretch>
            <a:fillRect/>
          </a:stretch>
        </p:blipFill>
        <p:spPr>
          <a:xfrm>
            <a:off x="4018923" y="2347482"/>
            <a:ext cx="1889924" cy="371888"/>
          </a:xfrm>
          <a:prstGeom prst="rect">
            <a:avLst/>
          </a:prstGeom>
        </p:spPr>
      </p:pic>
      <p:pic>
        <p:nvPicPr>
          <p:cNvPr id="3" name="Picture 2"/>
          <p:cNvPicPr>
            <a:picLocks noChangeAspect="1"/>
          </p:cNvPicPr>
          <p:nvPr/>
        </p:nvPicPr>
        <p:blipFill>
          <a:blip r:embed="rId4"/>
          <a:stretch>
            <a:fillRect/>
          </a:stretch>
        </p:blipFill>
        <p:spPr>
          <a:xfrm>
            <a:off x="3772181" y="2996313"/>
            <a:ext cx="1889924" cy="371888"/>
          </a:xfrm>
          <a:prstGeom prst="rect">
            <a:avLst/>
          </a:prstGeom>
        </p:spPr>
      </p:pic>
      <p:sp>
        <p:nvSpPr>
          <p:cNvPr id="5" name="TextBox 4"/>
          <p:cNvSpPr txBox="1"/>
          <p:nvPr/>
        </p:nvSpPr>
        <p:spPr>
          <a:xfrm>
            <a:off x="1451429" y="5355771"/>
            <a:ext cx="9652000" cy="1200329"/>
          </a:xfrm>
          <a:prstGeom prst="rect">
            <a:avLst/>
          </a:prstGeom>
          <a:noFill/>
          <a:ln>
            <a:solidFill>
              <a:schemeClr val="accent1"/>
            </a:solidFill>
          </a:ln>
        </p:spPr>
        <p:txBody>
          <a:bodyPr wrap="square" rtlCol="0">
            <a:spAutoFit/>
          </a:bodyPr>
          <a:lstStyle/>
          <a:p>
            <a:pPr algn="ctr"/>
            <a:r>
              <a:rPr lang="en-US" sz="2400">
                <a:solidFill>
                  <a:schemeClr val="bg1"/>
                </a:solidFill>
              </a:rPr>
              <a:t>When you click “View” you can see that the Cremation Payment Status is pending.  You can also see the name of the Medical Examiner that examined the decedent.</a:t>
            </a:r>
            <a:endParaRPr lang="en-US" sz="2400" dirty="0">
              <a:solidFill>
                <a:schemeClr val="bg1"/>
              </a:solidFill>
            </a:endParaRPr>
          </a:p>
        </p:txBody>
      </p:sp>
    </p:spTree>
    <p:extLst>
      <p:ext uri="{BB962C8B-B14F-4D97-AF65-F5344CB8AC3E}">
        <p14:creationId xmlns:p14="http://schemas.microsoft.com/office/powerpoint/2010/main" val="2033630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2599" y="-1"/>
            <a:ext cx="12169401" cy="4668819"/>
          </a:xfrm>
          <a:prstGeom prst="rect">
            <a:avLst/>
          </a:prstGeom>
        </p:spPr>
      </p:pic>
      <p:pic>
        <p:nvPicPr>
          <p:cNvPr id="2" name="Picture 1"/>
          <p:cNvPicPr>
            <a:picLocks noChangeAspect="1"/>
          </p:cNvPicPr>
          <p:nvPr/>
        </p:nvPicPr>
        <p:blipFill>
          <a:blip r:embed="rId4"/>
          <a:stretch>
            <a:fillRect/>
          </a:stretch>
        </p:blipFill>
        <p:spPr>
          <a:xfrm>
            <a:off x="6330056" y="928914"/>
            <a:ext cx="5368457" cy="421801"/>
          </a:xfrm>
          <a:prstGeom prst="rect">
            <a:avLst/>
          </a:prstGeom>
        </p:spPr>
      </p:pic>
      <p:sp>
        <p:nvSpPr>
          <p:cNvPr id="3" name="TextBox 2"/>
          <p:cNvSpPr txBox="1"/>
          <p:nvPr/>
        </p:nvSpPr>
        <p:spPr>
          <a:xfrm>
            <a:off x="1190171" y="5123543"/>
            <a:ext cx="9506858" cy="1569660"/>
          </a:xfrm>
          <a:prstGeom prst="rect">
            <a:avLst/>
          </a:prstGeom>
          <a:noFill/>
          <a:ln>
            <a:solidFill>
              <a:schemeClr val="accent1"/>
            </a:solidFill>
          </a:ln>
        </p:spPr>
        <p:txBody>
          <a:bodyPr wrap="square" rtlCol="0">
            <a:spAutoFit/>
          </a:bodyPr>
          <a:lstStyle/>
          <a:p>
            <a:pPr algn="ctr"/>
            <a:r>
              <a:rPr lang="en-US" sz="2400">
                <a:solidFill>
                  <a:schemeClr val="bg1"/>
                </a:solidFill>
              </a:rPr>
              <a:t>Once the Local Medical Examiner or OCME district office has received payment, they will update the payment status in EDRS.  At this point, you can see that the payment status has been updated, and the Cremation Certificate is now available to be printed. </a:t>
            </a:r>
            <a:endParaRPr lang="en-US" sz="2400" dirty="0">
              <a:solidFill>
                <a:schemeClr val="bg1"/>
              </a:solidFill>
            </a:endParaRPr>
          </a:p>
        </p:txBody>
      </p:sp>
    </p:spTree>
    <p:extLst>
      <p:ext uri="{BB962C8B-B14F-4D97-AF65-F5344CB8AC3E}">
        <p14:creationId xmlns:p14="http://schemas.microsoft.com/office/powerpoint/2010/main" val="31951177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up...</a:t>
            </a:r>
            <a:endParaRPr lang="en-US" dirty="0"/>
          </a:p>
        </p:txBody>
      </p:sp>
      <p:sp>
        <p:nvSpPr>
          <p:cNvPr id="3" name="Content Placeholder 2"/>
          <p:cNvSpPr>
            <a:spLocks noGrp="1"/>
          </p:cNvSpPr>
          <p:nvPr>
            <p:ph idx="1"/>
          </p:nvPr>
        </p:nvSpPr>
        <p:spPr/>
        <p:txBody>
          <a:bodyPr>
            <a:normAutofit/>
          </a:bodyPr>
          <a:lstStyle/>
          <a:p>
            <a:r>
              <a:rPr lang="en-US" dirty="0" smtClean="0"/>
              <a:t>After multiple rounds of testing by funeral industry partners, local medical examiners, and OCME staff, the updated cremation module will be implemented in the next update to </a:t>
            </a:r>
            <a:r>
              <a:rPr lang="en-US" dirty="0" err="1" smtClean="0"/>
              <a:t>EDRS</a:t>
            </a:r>
            <a:r>
              <a:rPr lang="en-US" dirty="0" smtClean="0"/>
              <a:t>.</a:t>
            </a:r>
          </a:p>
          <a:p>
            <a:endParaRPr lang="en-US" dirty="0" smtClean="0"/>
          </a:p>
          <a:p>
            <a:r>
              <a:rPr lang="en-US" dirty="0" smtClean="0"/>
              <a:t>Although the date is not confirmed at this point, it is expected to go live on June 15</a:t>
            </a:r>
            <a:r>
              <a:rPr lang="en-US" baseline="30000" dirty="0" smtClean="0"/>
              <a:t>th</a:t>
            </a:r>
            <a:r>
              <a:rPr lang="en-US" dirty="0"/>
              <a:t> </a:t>
            </a:r>
            <a:r>
              <a:rPr lang="en-US" dirty="0" smtClean="0"/>
              <a:t>or soon after.</a:t>
            </a:r>
          </a:p>
          <a:p>
            <a:pPr marL="0" indent="0">
              <a:buNone/>
            </a:pPr>
            <a:endParaRPr lang="en-US" dirty="0" smtClean="0"/>
          </a:p>
        </p:txBody>
      </p:sp>
    </p:spTree>
    <p:extLst>
      <p:ext uri="{BB962C8B-B14F-4D97-AF65-F5344CB8AC3E}">
        <p14:creationId xmlns:p14="http://schemas.microsoft.com/office/powerpoint/2010/main" val="1418491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Over one year in the making...</a:t>
            </a:r>
            <a:endParaRPr lang="en-US" dirty="0">
              <a:solidFill>
                <a:srgbClr val="002060"/>
              </a:solidFill>
            </a:endParaRPr>
          </a:p>
        </p:txBody>
      </p:sp>
      <p:sp>
        <p:nvSpPr>
          <p:cNvPr id="3" name="Content Placeholder 2"/>
          <p:cNvSpPr>
            <a:spLocks noGrp="1"/>
          </p:cNvSpPr>
          <p:nvPr>
            <p:ph idx="1"/>
          </p:nvPr>
        </p:nvSpPr>
        <p:spPr/>
        <p:txBody>
          <a:bodyPr/>
          <a:lstStyle/>
          <a:p>
            <a:r>
              <a:rPr lang="en-US" dirty="0" smtClean="0">
                <a:solidFill>
                  <a:srgbClr val="002060"/>
                </a:solidFill>
              </a:rPr>
              <a:t>Using input from local medical examiners, funeral directors, and OCME district staff, the OCME has been working with Vital Records to develop and implement a new and improved cremation module.</a:t>
            </a:r>
          </a:p>
          <a:p>
            <a:r>
              <a:rPr lang="en-US" dirty="0" smtClean="0">
                <a:solidFill>
                  <a:srgbClr val="002060"/>
                </a:solidFill>
              </a:rPr>
              <a:t>All cremation authorizations (CME-5s) will now be done electronically.  </a:t>
            </a:r>
          </a:p>
          <a:p>
            <a:r>
              <a:rPr lang="en-US" dirty="0" smtClean="0">
                <a:solidFill>
                  <a:srgbClr val="002060"/>
                </a:solidFill>
              </a:rPr>
              <a:t>This will improve efficiency for funeral homes, local medical examiners, and the assistant chief medical examiners in the district offices.</a:t>
            </a:r>
          </a:p>
          <a:p>
            <a:endParaRPr lang="en-US" dirty="0">
              <a:solidFill>
                <a:srgbClr val="002060"/>
              </a:solidFill>
            </a:endParaRPr>
          </a:p>
        </p:txBody>
      </p:sp>
    </p:spTree>
    <p:extLst>
      <p:ext uri="{BB962C8B-B14F-4D97-AF65-F5344CB8AC3E}">
        <p14:creationId xmlns:p14="http://schemas.microsoft.com/office/powerpoint/2010/main" val="1833608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0" y="0"/>
            <a:ext cx="12275145" cy="5778230"/>
          </a:xfrm>
          <a:prstGeom prst="rect">
            <a:avLst/>
          </a:prstGeom>
        </p:spPr>
      </p:pic>
      <p:sp>
        <p:nvSpPr>
          <p:cNvPr id="5" name="Oval 4"/>
          <p:cNvSpPr/>
          <p:nvPr/>
        </p:nvSpPr>
        <p:spPr>
          <a:xfrm>
            <a:off x="1964987" y="3433864"/>
            <a:ext cx="6673173" cy="98249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a:ea typeface="+mn-ea"/>
              <a:cs typeface="+mn-cs"/>
            </a:endParaRPr>
          </a:p>
        </p:txBody>
      </p:sp>
      <p:sp>
        <p:nvSpPr>
          <p:cNvPr id="3" name="TextBox 2"/>
          <p:cNvSpPr txBox="1"/>
          <p:nvPr/>
        </p:nvSpPr>
        <p:spPr>
          <a:xfrm>
            <a:off x="2481943" y="5258837"/>
            <a:ext cx="9144000" cy="1200329"/>
          </a:xfrm>
          <a:prstGeom prst="rect">
            <a:avLst/>
          </a:prstGeom>
          <a:noFill/>
          <a:ln>
            <a:solidFill>
              <a:schemeClr val="accent1"/>
            </a:solidFill>
          </a:ln>
        </p:spPr>
        <p:txBody>
          <a:bodyPr wrap="square" rtlCol="0">
            <a:spAutoFit/>
          </a:bodyPr>
          <a:lstStyle/>
          <a:p>
            <a:pPr algn="ctr"/>
            <a:r>
              <a:rPr lang="en-US" sz="2400" dirty="0">
                <a:solidFill>
                  <a:schemeClr val="bg1"/>
                </a:solidFill>
              </a:rPr>
              <a:t>When you list “Cremation/Incineration” as the disposition, you will see this message in red.  This is a reminder to request the cremation certificate electronically from the OCME. </a:t>
            </a:r>
          </a:p>
        </p:txBody>
      </p:sp>
    </p:spTree>
    <p:extLst>
      <p:ext uri="{BB962C8B-B14F-4D97-AF65-F5344CB8AC3E}">
        <p14:creationId xmlns:p14="http://schemas.microsoft.com/office/powerpoint/2010/main" val="49717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0" y="0"/>
            <a:ext cx="12203979" cy="6035040"/>
          </a:xfrm>
          <a:prstGeom prst="rect">
            <a:avLst/>
          </a:prstGeom>
        </p:spPr>
      </p:pic>
      <p:sp>
        <p:nvSpPr>
          <p:cNvPr id="2" name="Oval 1"/>
          <p:cNvSpPr/>
          <p:nvPr/>
        </p:nvSpPr>
        <p:spPr>
          <a:xfrm>
            <a:off x="0" y="4499429"/>
            <a:ext cx="1855293" cy="33382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9926238" y="1341684"/>
            <a:ext cx="1889924" cy="371888"/>
          </a:xfrm>
          <a:prstGeom prst="rect">
            <a:avLst/>
          </a:prstGeom>
        </p:spPr>
      </p:pic>
      <p:sp>
        <p:nvSpPr>
          <p:cNvPr id="7" name="TextBox 6"/>
          <p:cNvSpPr txBox="1"/>
          <p:nvPr/>
        </p:nvSpPr>
        <p:spPr>
          <a:xfrm>
            <a:off x="2467429" y="5434875"/>
            <a:ext cx="8897257" cy="1200329"/>
          </a:xfrm>
          <a:prstGeom prst="rect">
            <a:avLst/>
          </a:prstGeom>
          <a:noFill/>
          <a:ln>
            <a:solidFill>
              <a:schemeClr val="accent1"/>
            </a:solidFill>
          </a:ln>
        </p:spPr>
        <p:txBody>
          <a:bodyPr wrap="square" rtlCol="0">
            <a:spAutoFit/>
          </a:bodyPr>
          <a:lstStyle/>
          <a:p>
            <a:pPr algn="ctr"/>
            <a:r>
              <a:rPr lang="en-US" sz="2400" dirty="0">
                <a:solidFill>
                  <a:schemeClr val="bg1"/>
                </a:solidFill>
              </a:rPr>
              <a:t>In order to request the form electronically, once medical certification has been completed, you will go to “Create/Print Forms.”  And then to “Create/New” for Cremation Certificate.</a:t>
            </a:r>
          </a:p>
        </p:txBody>
      </p:sp>
    </p:spTree>
    <p:extLst>
      <p:ext uri="{BB962C8B-B14F-4D97-AF65-F5344CB8AC3E}">
        <p14:creationId xmlns:p14="http://schemas.microsoft.com/office/powerpoint/2010/main" val="1397386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0" y="0"/>
            <a:ext cx="12198501" cy="5970494"/>
          </a:xfrm>
          <a:prstGeom prst="rect">
            <a:avLst/>
          </a:prstGeom>
        </p:spPr>
      </p:pic>
      <p:sp>
        <p:nvSpPr>
          <p:cNvPr id="2" name="TextBox 1"/>
          <p:cNvSpPr txBox="1"/>
          <p:nvPr/>
        </p:nvSpPr>
        <p:spPr>
          <a:xfrm>
            <a:off x="2075543" y="5534561"/>
            <a:ext cx="9593943" cy="1323439"/>
          </a:xfrm>
          <a:prstGeom prst="rect">
            <a:avLst/>
          </a:prstGeom>
          <a:noFill/>
          <a:ln>
            <a:solidFill>
              <a:schemeClr val="accent1"/>
            </a:solidFill>
          </a:ln>
        </p:spPr>
        <p:txBody>
          <a:bodyPr wrap="square" rtlCol="0">
            <a:spAutoFit/>
          </a:bodyPr>
          <a:lstStyle/>
          <a:p>
            <a:pPr algn="ctr"/>
            <a:r>
              <a:rPr lang="en-US" sz="1600" dirty="0">
                <a:solidFill>
                  <a:schemeClr val="bg1"/>
                </a:solidFill>
              </a:rPr>
              <a:t>On the Cremation Certificate Request page, you will select a Local Medical Examiner or the OCME district office to complete the cremation view.  </a:t>
            </a:r>
          </a:p>
          <a:p>
            <a:pPr algn="ctr"/>
            <a:r>
              <a:rPr lang="en-US" sz="1600" dirty="0">
                <a:solidFill>
                  <a:schemeClr val="bg1"/>
                </a:solidFill>
              </a:rPr>
              <a:t>There is a note in </a:t>
            </a:r>
            <a:r>
              <a:rPr lang="en-US" sz="1600" dirty="0" smtClean="0">
                <a:solidFill>
                  <a:schemeClr val="bg1"/>
                </a:solidFill>
              </a:rPr>
              <a:t>red to </a:t>
            </a:r>
            <a:r>
              <a:rPr lang="en-US" sz="1600" dirty="0">
                <a:solidFill>
                  <a:schemeClr val="bg1"/>
                </a:solidFill>
              </a:rPr>
              <a:t>remind the funeral director that the Local Medical Examiner or OCME district office must be contacted to coordinate the examination.  You should not select </a:t>
            </a:r>
            <a:r>
              <a:rPr lang="en-US" sz="1600" dirty="0" smtClean="0">
                <a:solidFill>
                  <a:schemeClr val="bg1"/>
                </a:solidFill>
              </a:rPr>
              <a:t>a LME until </a:t>
            </a:r>
            <a:r>
              <a:rPr lang="en-US" sz="1600" dirty="0">
                <a:solidFill>
                  <a:schemeClr val="bg1"/>
                </a:solidFill>
              </a:rPr>
              <a:t>you have confirmed that the </a:t>
            </a:r>
            <a:r>
              <a:rPr lang="en-US" sz="1600" dirty="0" smtClean="0">
                <a:solidFill>
                  <a:schemeClr val="bg1"/>
                </a:solidFill>
              </a:rPr>
              <a:t>LME is </a:t>
            </a:r>
            <a:r>
              <a:rPr lang="en-US" sz="1600" dirty="0">
                <a:solidFill>
                  <a:schemeClr val="bg1"/>
                </a:solidFill>
              </a:rPr>
              <a:t>available.   </a:t>
            </a:r>
            <a:r>
              <a:rPr lang="en-US" sz="1600" dirty="0" smtClean="0">
                <a:solidFill>
                  <a:schemeClr val="bg1"/>
                </a:solidFill>
              </a:rPr>
              <a:t>Once you select </a:t>
            </a:r>
            <a:r>
              <a:rPr lang="en-US" sz="1600" dirty="0">
                <a:solidFill>
                  <a:schemeClr val="bg1"/>
                </a:solidFill>
              </a:rPr>
              <a:t>the Medical </a:t>
            </a:r>
            <a:r>
              <a:rPr lang="en-US" sz="1600" dirty="0" smtClean="0">
                <a:solidFill>
                  <a:schemeClr val="bg1"/>
                </a:solidFill>
              </a:rPr>
              <a:t>Examiner, then </a:t>
            </a:r>
            <a:r>
              <a:rPr lang="en-US" sz="1600" dirty="0">
                <a:solidFill>
                  <a:schemeClr val="bg1"/>
                </a:solidFill>
              </a:rPr>
              <a:t>choose “Request Cremation.”</a:t>
            </a:r>
          </a:p>
        </p:txBody>
      </p:sp>
    </p:spTree>
    <p:extLst>
      <p:ext uri="{BB962C8B-B14F-4D97-AF65-F5344CB8AC3E}">
        <p14:creationId xmlns:p14="http://schemas.microsoft.com/office/powerpoint/2010/main" val="3090688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0" y="-1"/>
            <a:ext cx="12185948" cy="4818743"/>
          </a:xfrm>
          <a:prstGeom prst="rect">
            <a:avLst/>
          </a:prstGeom>
        </p:spPr>
      </p:pic>
      <p:sp>
        <p:nvSpPr>
          <p:cNvPr id="5" name="TextBox 4"/>
          <p:cNvSpPr txBox="1"/>
          <p:nvPr/>
        </p:nvSpPr>
        <p:spPr>
          <a:xfrm>
            <a:off x="2264229" y="5396414"/>
            <a:ext cx="9114972" cy="1200329"/>
          </a:xfrm>
          <a:prstGeom prst="rect">
            <a:avLst/>
          </a:prstGeom>
          <a:noFill/>
          <a:ln>
            <a:solidFill>
              <a:schemeClr val="accent1"/>
            </a:solidFill>
          </a:ln>
        </p:spPr>
        <p:txBody>
          <a:bodyPr wrap="square" rtlCol="0">
            <a:spAutoFit/>
          </a:bodyPr>
          <a:lstStyle/>
          <a:p>
            <a:pPr algn="ctr"/>
            <a:r>
              <a:rPr lang="en-US" sz="2400" dirty="0">
                <a:solidFill>
                  <a:schemeClr val="bg1"/>
                </a:solidFill>
              </a:rPr>
              <a:t>This cremation has been requested and assigned to a Local Medical Examiner.  If it needs to be reassigned, you may do so by using the “Reassign” button. </a:t>
            </a:r>
          </a:p>
        </p:txBody>
      </p:sp>
    </p:spTree>
    <p:extLst>
      <p:ext uri="{BB962C8B-B14F-4D97-AF65-F5344CB8AC3E}">
        <p14:creationId xmlns:p14="http://schemas.microsoft.com/office/powerpoint/2010/main" val="2586186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1497" y="-1"/>
            <a:ext cx="12180504" cy="5077609"/>
          </a:xfrm>
          <a:prstGeom prst="rect">
            <a:avLst/>
          </a:prstGeom>
        </p:spPr>
      </p:pic>
      <p:pic>
        <p:nvPicPr>
          <p:cNvPr id="3" name="Picture 2"/>
          <p:cNvPicPr>
            <a:picLocks noChangeAspect="1"/>
          </p:cNvPicPr>
          <p:nvPr/>
        </p:nvPicPr>
        <p:blipFill>
          <a:blip r:embed="rId4"/>
          <a:stretch>
            <a:fillRect/>
          </a:stretch>
        </p:blipFill>
        <p:spPr>
          <a:xfrm>
            <a:off x="9868181" y="1312656"/>
            <a:ext cx="1889924" cy="371888"/>
          </a:xfrm>
          <a:prstGeom prst="rect">
            <a:avLst/>
          </a:prstGeom>
        </p:spPr>
      </p:pic>
      <p:sp>
        <p:nvSpPr>
          <p:cNvPr id="2" name="TextBox 1"/>
          <p:cNvSpPr txBox="1"/>
          <p:nvPr/>
        </p:nvSpPr>
        <p:spPr>
          <a:xfrm>
            <a:off x="2220686" y="4717143"/>
            <a:ext cx="9231085" cy="1938992"/>
          </a:xfrm>
          <a:prstGeom prst="rect">
            <a:avLst/>
          </a:prstGeom>
          <a:noFill/>
          <a:ln>
            <a:solidFill>
              <a:schemeClr val="accent1"/>
            </a:solidFill>
          </a:ln>
        </p:spPr>
        <p:txBody>
          <a:bodyPr wrap="square" rtlCol="0">
            <a:spAutoFit/>
          </a:bodyPr>
          <a:lstStyle/>
          <a:p>
            <a:pPr algn="ctr"/>
            <a:r>
              <a:rPr lang="en-US" sz="2400" dirty="0">
                <a:solidFill>
                  <a:schemeClr val="bg1"/>
                </a:solidFill>
              </a:rPr>
              <a:t>Once the Local Medical Examiner or Assistant Chief Medical Examiner at the district office has reviewed the signed death certificate and examined the decedent, they will authorize cremation in </a:t>
            </a:r>
            <a:r>
              <a:rPr lang="en-US" sz="2400" dirty="0" err="1">
                <a:solidFill>
                  <a:schemeClr val="bg1"/>
                </a:solidFill>
              </a:rPr>
              <a:t>EDRS</a:t>
            </a:r>
            <a:r>
              <a:rPr lang="en-US" sz="2400" dirty="0">
                <a:solidFill>
                  <a:schemeClr val="bg1"/>
                </a:solidFill>
              </a:rPr>
              <a:t>.  Once that has been done, the funeral home will then be able to print the cremation certificate here in </a:t>
            </a:r>
            <a:r>
              <a:rPr lang="en-US" sz="2400" dirty="0" err="1">
                <a:solidFill>
                  <a:schemeClr val="bg1"/>
                </a:solidFill>
              </a:rPr>
              <a:t>EDRS</a:t>
            </a:r>
            <a:r>
              <a:rPr lang="en-US" sz="2400" dirty="0">
                <a:solidFill>
                  <a:schemeClr val="bg1"/>
                </a:solidFill>
              </a:rPr>
              <a:t>. </a:t>
            </a:r>
          </a:p>
        </p:txBody>
      </p:sp>
    </p:spTree>
    <p:extLst>
      <p:ext uri="{BB962C8B-B14F-4D97-AF65-F5344CB8AC3E}">
        <p14:creationId xmlns:p14="http://schemas.microsoft.com/office/powerpoint/2010/main" val="1498057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7269" y="0"/>
            <a:ext cx="12174731" cy="4891314"/>
          </a:xfrm>
          <a:prstGeom prst="rect">
            <a:avLst/>
          </a:prstGeom>
        </p:spPr>
      </p:pic>
      <p:pic>
        <p:nvPicPr>
          <p:cNvPr id="6" name="Picture 5"/>
          <p:cNvPicPr>
            <a:picLocks noChangeAspect="1"/>
          </p:cNvPicPr>
          <p:nvPr/>
        </p:nvPicPr>
        <p:blipFill>
          <a:blip r:embed="rId4"/>
          <a:stretch>
            <a:fillRect/>
          </a:stretch>
        </p:blipFill>
        <p:spPr>
          <a:xfrm>
            <a:off x="9853666" y="978827"/>
            <a:ext cx="1889924" cy="371888"/>
          </a:xfrm>
          <a:prstGeom prst="rect">
            <a:avLst/>
          </a:prstGeom>
        </p:spPr>
      </p:pic>
      <p:sp>
        <p:nvSpPr>
          <p:cNvPr id="2" name="TextBox 1"/>
          <p:cNvSpPr txBox="1"/>
          <p:nvPr/>
        </p:nvSpPr>
        <p:spPr>
          <a:xfrm>
            <a:off x="2380342" y="4722621"/>
            <a:ext cx="8897257" cy="1938992"/>
          </a:xfrm>
          <a:prstGeom prst="rect">
            <a:avLst/>
          </a:prstGeom>
          <a:noFill/>
          <a:ln>
            <a:solidFill>
              <a:schemeClr val="accent1"/>
            </a:solidFill>
          </a:ln>
        </p:spPr>
        <p:txBody>
          <a:bodyPr wrap="square" rtlCol="0">
            <a:spAutoFit/>
          </a:bodyPr>
          <a:lstStyle/>
          <a:p>
            <a:pPr algn="ctr"/>
            <a:r>
              <a:rPr lang="en-US" sz="2400" dirty="0">
                <a:solidFill>
                  <a:schemeClr val="bg1"/>
                </a:solidFill>
              </a:rPr>
              <a:t>Additionally, funeral directors will now be able to request cremations electronically when green border death certificates have been dropped to paper.   This death certificate has been dropped to paper already.  As you can see, you can still choose “Create/New” under Cremation Certificate.</a:t>
            </a:r>
          </a:p>
        </p:txBody>
      </p:sp>
    </p:spTree>
    <p:extLst>
      <p:ext uri="{BB962C8B-B14F-4D97-AF65-F5344CB8AC3E}">
        <p14:creationId xmlns:p14="http://schemas.microsoft.com/office/powerpoint/2010/main" val="339558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72810" y="50798"/>
            <a:ext cx="11109590" cy="5588001"/>
          </a:xfrm>
          <a:prstGeom prst="rect">
            <a:avLst/>
          </a:prstGeom>
        </p:spPr>
      </p:pic>
      <p:pic>
        <p:nvPicPr>
          <p:cNvPr id="6" name="Picture 5"/>
          <p:cNvPicPr>
            <a:picLocks noChangeAspect="1"/>
          </p:cNvPicPr>
          <p:nvPr/>
        </p:nvPicPr>
        <p:blipFill>
          <a:blip r:embed="rId4"/>
          <a:stretch>
            <a:fillRect/>
          </a:stretch>
        </p:blipFill>
        <p:spPr>
          <a:xfrm>
            <a:off x="4673600" y="2081913"/>
            <a:ext cx="3846286" cy="574201"/>
          </a:xfrm>
          <a:prstGeom prst="rect">
            <a:avLst/>
          </a:prstGeom>
        </p:spPr>
      </p:pic>
      <p:sp>
        <p:nvSpPr>
          <p:cNvPr id="2" name="TextBox 1"/>
          <p:cNvSpPr txBox="1"/>
          <p:nvPr/>
        </p:nvSpPr>
        <p:spPr>
          <a:xfrm>
            <a:off x="609600" y="5745146"/>
            <a:ext cx="10972800" cy="923330"/>
          </a:xfrm>
          <a:prstGeom prst="rect">
            <a:avLst/>
          </a:prstGeom>
          <a:noFill/>
          <a:ln>
            <a:solidFill>
              <a:schemeClr val="accent1"/>
            </a:solidFill>
          </a:ln>
        </p:spPr>
        <p:txBody>
          <a:bodyPr wrap="square" rtlCol="0">
            <a:spAutoFit/>
          </a:bodyPr>
          <a:lstStyle/>
          <a:p>
            <a:pPr algn="ctr"/>
            <a:r>
              <a:rPr lang="en-US" dirty="0">
                <a:solidFill>
                  <a:schemeClr val="bg1"/>
                </a:solidFill>
              </a:rPr>
              <a:t>When the Medical Examiner attempts to approve the cremation, he or she will see that the Cause of Death field has been left blank.  They will have to review the signed, dropped to paper death certificate.  And they will then input the cause of death as it is written into this field in </a:t>
            </a:r>
            <a:r>
              <a:rPr lang="en-US" dirty="0" err="1">
                <a:solidFill>
                  <a:schemeClr val="bg1"/>
                </a:solidFill>
              </a:rPr>
              <a:t>EDRS</a:t>
            </a:r>
            <a:r>
              <a:rPr lang="en-US" dirty="0">
                <a:solidFill>
                  <a:schemeClr val="bg1"/>
                </a:solidFill>
              </a:rPr>
              <a:t>.  </a:t>
            </a:r>
          </a:p>
        </p:txBody>
      </p:sp>
    </p:spTree>
    <p:extLst>
      <p:ext uri="{BB962C8B-B14F-4D97-AF65-F5344CB8AC3E}">
        <p14:creationId xmlns:p14="http://schemas.microsoft.com/office/powerpoint/2010/main" val="2003833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6656</TotalTime>
  <Words>806</Words>
  <Application>Microsoft Office PowerPoint</Application>
  <PresentationFormat>Widescreen</PresentationFormat>
  <Paragraphs>49</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Cambria</vt:lpstr>
      <vt:lpstr>Depth</vt:lpstr>
      <vt:lpstr>Using the New and Improved Cremation Module in EDRS Information for Funeral Directors</vt:lpstr>
      <vt:lpstr>Over one year in the making...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about a  Medical Examiner case?</vt:lpstr>
      <vt:lpstr>PowerPoint Presentation</vt:lpstr>
      <vt:lpstr>PowerPoint Presentation</vt:lpstr>
      <vt:lpstr>PowerPoint Presentation</vt:lpstr>
      <vt:lpstr>Next up...</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New and Improved Cremation Module in EDRS</dc:title>
  <dc:creator>Kinnier, Bridget (VDH)</dc:creator>
  <cp:lastModifiedBy>Tillman Wolf, Corie (DHP)</cp:lastModifiedBy>
  <cp:revision>27</cp:revision>
  <dcterms:created xsi:type="dcterms:W3CDTF">2020-04-29T15:59:26Z</dcterms:created>
  <dcterms:modified xsi:type="dcterms:W3CDTF">2020-08-18T20:57:41Z</dcterms:modified>
</cp:coreProperties>
</file>