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1" r:id="rId2"/>
    <p:sldId id="403" r:id="rId3"/>
    <p:sldId id="447" r:id="rId4"/>
    <p:sldId id="445" r:id="rId5"/>
    <p:sldId id="446" r:id="rId6"/>
    <p:sldId id="428" r:id="rId7"/>
    <p:sldId id="429" r:id="rId8"/>
    <p:sldId id="409" r:id="rId9"/>
    <p:sldId id="410" r:id="rId10"/>
    <p:sldId id="412" r:id="rId11"/>
    <p:sldId id="414" r:id="rId12"/>
    <p:sldId id="385" r:id="rId13"/>
    <p:sldId id="382" r:id="rId14"/>
    <p:sldId id="430" r:id="rId15"/>
    <p:sldId id="384" r:id="rId16"/>
    <p:sldId id="355" r:id="rId17"/>
    <p:sldId id="290" r:id="rId18"/>
    <p:sldId id="417" r:id="rId19"/>
    <p:sldId id="411" r:id="rId20"/>
    <p:sldId id="415" r:id="rId21"/>
    <p:sldId id="438" r:id="rId22"/>
    <p:sldId id="439" r:id="rId23"/>
    <p:sldId id="443" r:id="rId24"/>
    <p:sldId id="431" r:id="rId25"/>
    <p:sldId id="432" r:id="rId26"/>
    <p:sldId id="433" r:id="rId27"/>
    <p:sldId id="440" r:id="rId28"/>
    <p:sldId id="435" r:id="rId29"/>
    <p:sldId id="441" r:id="rId30"/>
    <p:sldId id="442" r:id="rId31"/>
    <p:sldId id="448" r:id="rId32"/>
    <p:sldId id="449" r:id="rId33"/>
    <p:sldId id="424" r:id="rId34"/>
    <p:sldId id="426" r:id="rId35"/>
    <p:sldId id="450" r:id="rId36"/>
    <p:sldId id="452" r:id="rId37"/>
  </p:sldIdLst>
  <p:sldSz cx="9144000" cy="5143500" type="screen16x9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064" autoAdjust="0"/>
    <p:restoredTop sz="86388" autoAdjust="0"/>
  </p:normalViewPr>
  <p:slideViewPr>
    <p:cSldViewPr snapToGrid="0">
      <p:cViewPr varScale="1">
        <p:scale>
          <a:sx n="75" d="100"/>
          <a:sy n="75" d="100"/>
        </p:scale>
        <p:origin x="60" y="1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c63674\Documents\Oct2016%20NAS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 dirty="0">
                <a:effectLst/>
                <a:latin typeface="+mn-lt"/>
              </a:rPr>
              <a:t>Neonatal Abstinence Syndrome, </a:t>
            </a:r>
            <a:endParaRPr lang="en-US" sz="1400" dirty="0">
              <a:effectLst/>
              <a:latin typeface="+mn-lt"/>
            </a:endParaRPr>
          </a:p>
          <a:p>
            <a:pPr>
              <a:defRPr sz="1400"/>
            </a:pPr>
            <a:r>
              <a:rPr lang="en-US" sz="1400" b="1" i="0" baseline="0" dirty="0">
                <a:effectLst/>
                <a:latin typeface="+mn-lt"/>
              </a:rPr>
              <a:t>Three-Year Average Annual Rates per 1000 Live Births by Health District: </a:t>
            </a:r>
          </a:p>
          <a:p>
            <a:pPr>
              <a:defRPr sz="1400"/>
            </a:pPr>
            <a:r>
              <a:rPr lang="en-US" sz="1400" b="1" i="0" baseline="0" dirty="0">
                <a:effectLst/>
                <a:latin typeface="+mn-lt"/>
              </a:rPr>
              <a:t>Far Southwest Region, Virginia, 1999-2014 </a:t>
            </a:r>
            <a:endParaRPr lang="en-US" sz="140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16843433633295837"/>
          <c:y val="1.8004496871187041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FarSW!$A$6</c:f>
              <c:strCache>
                <c:ptCount val="1"/>
                <c:pt idx="0">
                  <c:v>Cumberland Plateau</c:v>
                </c:pt>
              </c:strCache>
            </c:strRef>
          </c:tx>
          <c:marker>
            <c:symbol val="none"/>
          </c:marker>
          <c:dLbls>
            <c:dLbl>
              <c:idx val="13"/>
              <c:layout>
                <c:manualLayout>
                  <c:x val="-2.976190476190476E-3"/>
                  <c:y val="-6.0014989570623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6-4231-8085-49F89A22E7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FarSW!$B$5:$O$5</c:f>
              <c:strCache>
                <c:ptCount val="14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  <c:pt idx="13">
                  <c:v>2012-2014</c:v>
                </c:pt>
              </c:strCache>
            </c:strRef>
          </c:cat>
          <c:val>
            <c:numRef>
              <c:f>FarSW!$B$6:$O$6</c:f>
              <c:numCache>
                <c:formatCode>0.0</c:formatCode>
                <c:ptCount val="14"/>
                <c:pt idx="0">
                  <c:v>2.6</c:v>
                </c:pt>
                <c:pt idx="1">
                  <c:v>5</c:v>
                </c:pt>
                <c:pt idx="2">
                  <c:v>6.2</c:v>
                </c:pt>
                <c:pt idx="3">
                  <c:v>5.7</c:v>
                </c:pt>
                <c:pt idx="4">
                  <c:v>5.0999999999999996</c:v>
                </c:pt>
                <c:pt idx="5">
                  <c:v>5.8</c:v>
                </c:pt>
                <c:pt idx="6">
                  <c:v>6.9</c:v>
                </c:pt>
                <c:pt idx="7">
                  <c:v>7.6</c:v>
                </c:pt>
                <c:pt idx="8">
                  <c:v>6.8</c:v>
                </c:pt>
                <c:pt idx="9">
                  <c:v>8.5</c:v>
                </c:pt>
                <c:pt idx="10">
                  <c:v>9.1999999999999993</c:v>
                </c:pt>
                <c:pt idx="11">
                  <c:v>11.4</c:v>
                </c:pt>
                <c:pt idx="12">
                  <c:v>14</c:v>
                </c:pt>
                <c:pt idx="13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76-4231-8085-49F89A22E766}"/>
            </c:ext>
          </c:extLst>
        </c:ser>
        <c:ser>
          <c:idx val="1"/>
          <c:order val="1"/>
          <c:tx>
            <c:strRef>
              <c:f>FarSW!$A$7</c:f>
              <c:strCache>
                <c:ptCount val="1"/>
                <c:pt idx="0">
                  <c:v>Lenowisco</c:v>
                </c:pt>
              </c:strCache>
            </c:strRef>
          </c:tx>
          <c:marker>
            <c:symbol val="none"/>
          </c:marker>
          <c:dLbls>
            <c:dLbl>
              <c:idx val="13"/>
              <c:layout>
                <c:manualLayout>
                  <c:x val="-2.976190476190476E-3"/>
                  <c:y val="-1.575196576656784E-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76-4231-8085-49F89A22E7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FarSW!$B$5:$O$5</c:f>
              <c:strCache>
                <c:ptCount val="14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  <c:pt idx="13">
                  <c:v>2012-2014</c:v>
                </c:pt>
              </c:strCache>
            </c:strRef>
          </c:cat>
          <c:val>
            <c:numRef>
              <c:f>FarSW!$B$7:$O$7</c:f>
              <c:numCache>
                <c:formatCode>0.0</c:formatCode>
                <c:ptCount val="14"/>
                <c:pt idx="0">
                  <c:v>1</c:v>
                </c:pt>
                <c:pt idx="1">
                  <c:v>0.7</c:v>
                </c:pt>
                <c:pt idx="2">
                  <c:v>1</c:v>
                </c:pt>
                <c:pt idx="3">
                  <c:v>1</c:v>
                </c:pt>
                <c:pt idx="4">
                  <c:v>4.7</c:v>
                </c:pt>
                <c:pt idx="5">
                  <c:v>9.8000000000000007</c:v>
                </c:pt>
                <c:pt idx="6">
                  <c:v>12.8</c:v>
                </c:pt>
                <c:pt idx="7">
                  <c:v>11.5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13.9</c:v>
                </c:pt>
                <c:pt idx="12">
                  <c:v>19.7</c:v>
                </c:pt>
                <c:pt idx="13">
                  <c:v>33.9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76-4231-8085-49F89A22E766}"/>
            </c:ext>
          </c:extLst>
        </c:ser>
        <c:ser>
          <c:idx val="2"/>
          <c:order val="2"/>
          <c:tx>
            <c:strRef>
              <c:f>FarSW!$A$8</c:f>
              <c:strCache>
                <c:ptCount val="1"/>
                <c:pt idx="0">
                  <c:v>Mount Rogers</c:v>
                </c:pt>
              </c:strCache>
            </c:strRef>
          </c:tx>
          <c:marker>
            <c:symbol val="none"/>
          </c:marker>
          <c:dLbls>
            <c:dLbl>
              <c:idx val="13"/>
              <c:layout>
                <c:manualLayout>
                  <c:x val="-1.488095238095238E-3"/>
                  <c:y val="-4.00099930470823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76-4231-8085-49F89A22E7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FarSW!$B$5:$O$5</c:f>
              <c:strCache>
                <c:ptCount val="14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  <c:pt idx="13">
                  <c:v>2012-2014</c:v>
                </c:pt>
              </c:strCache>
            </c:strRef>
          </c:cat>
          <c:val>
            <c:numRef>
              <c:f>FarSW!$B$8:$O$8</c:f>
              <c:numCache>
                <c:formatCode>0.0</c:formatCode>
                <c:ptCount val="14"/>
                <c:pt idx="0">
                  <c:v>1</c:v>
                </c:pt>
                <c:pt idx="1">
                  <c:v>1.3</c:v>
                </c:pt>
                <c:pt idx="2">
                  <c:v>0.8</c:v>
                </c:pt>
                <c:pt idx="3">
                  <c:v>0.9</c:v>
                </c:pt>
                <c:pt idx="4">
                  <c:v>2.1</c:v>
                </c:pt>
                <c:pt idx="5">
                  <c:v>3.8</c:v>
                </c:pt>
                <c:pt idx="6">
                  <c:v>4.8</c:v>
                </c:pt>
                <c:pt idx="7">
                  <c:v>4.5999999999999996</c:v>
                </c:pt>
                <c:pt idx="8">
                  <c:v>6.4</c:v>
                </c:pt>
                <c:pt idx="9">
                  <c:v>7.3</c:v>
                </c:pt>
                <c:pt idx="10">
                  <c:v>9.3000000000000007</c:v>
                </c:pt>
                <c:pt idx="11">
                  <c:v>7.7</c:v>
                </c:pt>
                <c:pt idx="12">
                  <c:v>7.6</c:v>
                </c:pt>
                <c:pt idx="13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76-4231-8085-49F89A22E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15648"/>
        <c:axId val="85202048"/>
      </c:lineChart>
      <c:catAx>
        <c:axId val="855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202048"/>
        <c:crosses val="autoZero"/>
        <c:auto val="1"/>
        <c:lblAlgn val="ctr"/>
        <c:lblOffset val="100"/>
        <c:noMultiLvlLbl val="0"/>
      </c:catAx>
      <c:valAx>
        <c:axId val="8520204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85515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8F72CB1-1A69-46E0-ADDA-32EF0C3EC5B6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84AAE4C-5038-40C5-9F31-63596F7C5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8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Prescription Monitoring Program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www.dhp.virginia.gov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E85D3-43DF-4848-B043-E925552760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AAE4C-5038-40C5-9F31-63596F7C5F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200"/>
            <a:r>
              <a:rPr lang="en-US" dirty="0" smtClean="0"/>
              <a:t>Prescription Monitoring Program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8200"/>
            <a:r>
              <a:rPr lang="en-US" dirty="0" smtClean="0"/>
              <a:t>www.dhp.virginia.gov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200"/>
            <a:fld id="{54F975B6-D219-46B0-8C3F-F0599A86A529}" type="slidenum">
              <a:rPr lang="en-US" smtClean="0"/>
              <a:pPr defTabSz="928200"/>
              <a:t>17</a:t>
            </a:fld>
            <a:endParaRPr lang="en-US" dirty="0" smtClean="0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2150"/>
            <a:ext cx="6159500" cy="3463925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4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621C-DF52-40A4-971D-B9F9454DEF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8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621C-DF52-40A4-971D-B9F9454DEF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92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E61FB-3092-40E4-B695-385EFBB5C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40DB-D267-45BF-B07D-9F4899B8F4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Prescription Monitoring Program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www.dhp.virginia.gov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E85D3-43DF-4848-B043-E925552760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7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2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E302-E5D4-40A8-B5F2-4C32B3BF5DDD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C984-93DD-4B8F-99A3-8F3030F7F7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" y="-6764"/>
            <a:ext cx="3676829" cy="932927"/>
          </a:xfrm>
          <a:prstGeom prst="rect">
            <a:avLst/>
          </a:prstGeom>
        </p:spPr>
      </p:pic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3651160" y="547800"/>
            <a:ext cx="5492840" cy="142370"/>
            <a:chOff x="0" y="576"/>
            <a:chExt cx="5712" cy="19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5577" y="576"/>
              <a:ext cx="135" cy="192"/>
              <a:chOff x="5577" y="576"/>
              <a:chExt cx="135" cy="192"/>
            </a:xfrm>
            <a:grpFill/>
          </p:grpSpPr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5681" y="576"/>
                <a:ext cx="31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auto">
              <a:xfrm>
                <a:off x="5577" y="576"/>
                <a:ext cx="65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5242" y="576"/>
              <a:ext cx="286" cy="192"/>
              <a:chOff x="5242" y="576"/>
              <a:chExt cx="286" cy="192"/>
            </a:xfrm>
            <a:grpFill/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426" y="576"/>
                <a:ext cx="102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5242" y="576"/>
                <a:ext cx="136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4779" y="576"/>
              <a:ext cx="417" cy="192"/>
              <a:chOff x="4779" y="576"/>
              <a:chExt cx="417" cy="192"/>
            </a:xfrm>
            <a:grpFill/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028" y="576"/>
                <a:ext cx="168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779" y="576"/>
                <a:ext cx="202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</p:grp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3442" y="576"/>
              <a:ext cx="1288" cy="192"/>
              <a:chOff x="3442" y="576"/>
              <a:chExt cx="1288" cy="192"/>
            </a:xfrm>
            <a:grpFill/>
          </p:grpSpPr>
          <p:sp>
            <p:nvSpPr>
              <p:cNvPr id="16" name="Rectangle 20"/>
              <p:cNvSpPr>
                <a:spLocks noChangeArrowheads="1"/>
              </p:cNvSpPr>
              <p:nvPr/>
            </p:nvSpPr>
            <p:spPr bwMode="auto">
              <a:xfrm>
                <a:off x="3848" y="576"/>
                <a:ext cx="270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4494" y="576"/>
                <a:ext cx="236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4179" y="576"/>
                <a:ext cx="270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3442" y="576"/>
                <a:ext cx="340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0" y="576"/>
              <a:ext cx="3400" cy="192"/>
              <a:chOff x="0" y="576"/>
              <a:chExt cx="3400" cy="192"/>
            </a:xfrm>
            <a:grpFill/>
          </p:grpSpPr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3025" y="576"/>
                <a:ext cx="375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980" cy="192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defRPr/>
                </a:pPr>
                <a:endParaRPr lang="en-US" sz="2800" dirty="0">
                  <a:solidFill>
                    <a:srgbClr val="0000FF"/>
                  </a:solidFill>
                  <a:ea typeface="+mn-ea"/>
                </a:endParaRPr>
              </a:p>
            </p:txBody>
          </p:sp>
        </p:grpSp>
      </p:grpSp>
      <p:cxnSp>
        <p:nvCxnSpPr>
          <p:cNvPr id="26" name="Straight Connector 25"/>
          <p:cNvCxnSpPr/>
          <p:nvPr userDrawn="1"/>
        </p:nvCxnSpPr>
        <p:spPr>
          <a:xfrm>
            <a:off x="222161" y="5063371"/>
            <a:ext cx="8651509" cy="226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ugabuse.gov/publications/research-reports/relationship-between-prescription-drug-abuse-heroin-use/introduc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vaawar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097" y="1546896"/>
            <a:ext cx="7964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The Opioid Crisis in Virginia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655" y="4022803"/>
            <a:ext cx="490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David E. Brown, DC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Director, Department of Health Professions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2445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/>
              <a:t>Reported hepatitis C per </a:t>
            </a:r>
            <a:r>
              <a:rPr lang="en-US" sz="2400" b="1" dirty="0" smtClean="0"/>
              <a:t>100,000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0780" y="4759399"/>
            <a:ext cx="2952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Source: Virginia </a:t>
            </a:r>
            <a:r>
              <a:rPr lang="en-US" sz="1200" dirty="0"/>
              <a:t>Department of </a:t>
            </a:r>
            <a:r>
              <a:rPr lang="en-US" sz="1200" dirty="0" smtClean="0"/>
              <a:t>Health, </a:t>
            </a:r>
            <a:r>
              <a:rPr lang="en-US" sz="1200" dirty="0"/>
              <a:t>2016</a:t>
            </a:r>
          </a:p>
          <a:p>
            <a:endParaRPr lang="en-US" dirty="0"/>
          </a:p>
        </p:txBody>
      </p:sp>
      <p:pic>
        <p:nvPicPr>
          <p:cNvPr id="8" name="Picture 9" descr="Excluding incarcerated rate map re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" y="1381800"/>
            <a:ext cx="8901003" cy="3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07386"/>
              </p:ext>
            </p:extLst>
          </p:nvPr>
        </p:nvGraphicFramePr>
        <p:xfrm>
          <a:off x="215900" y="895350"/>
          <a:ext cx="8382000" cy="418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4260" y="4163200"/>
            <a:ext cx="144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Virginia </a:t>
            </a:r>
            <a:r>
              <a:rPr lang="en-US" sz="1200" dirty="0" smtClean="0">
                <a:solidFill>
                  <a:prstClr val="black"/>
                </a:solidFill>
              </a:rPr>
              <a:t>Department </a:t>
            </a:r>
            <a:r>
              <a:rPr lang="en-US" sz="1200" dirty="0">
                <a:solidFill>
                  <a:prstClr val="black"/>
                </a:solidFill>
              </a:rPr>
              <a:t>of </a:t>
            </a:r>
            <a:r>
              <a:rPr lang="en-US" sz="1200" dirty="0" smtClean="0">
                <a:solidFill>
                  <a:prstClr val="black"/>
                </a:solidFill>
              </a:rPr>
              <a:t>Health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9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3" y="1603955"/>
            <a:ext cx="7791450" cy="206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07" y="3801850"/>
            <a:ext cx="3152775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901" y="923193"/>
            <a:ext cx="7799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Increasing Deaths </a:t>
            </a:r>
            <a:r>
              <a:rPr lang="en-US" sz="3200" dirty="0"/>
              <a:t>D</a:t>
            </a:r>
            <a:r>
              <a:rPr lang="en-US" sz="3200" dirty="0" smtClean="0"/>
              <a:t>ue to Heroin and Fentanyl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81900" y="4435801"/>
            <a:ext cx="136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Virginia </a:t>
            </a:r>
            <a:r>
              <a:rPr lang="en-US" sz="1200" dirty="0" smtClean="0">
                <a:solidFill>
                  <a:prstClr val="black"/>
                </a:solidFill>
              </a:rPr>
              <a:t>Department </a:t>
            </a:r>
            <a:r>
              <a:rPr lang="en-US" sz="1200" dirty="0">
                <a:solidFill>
                  <a:prstClr val="black"/>
                </a:solidFill>
              </a:rPr>
              <a:t>of </a:t>
            </a:r>
            <a:r>
              <a:rPr lang="en-US" sz="1200" dirty="0" smtClean="0">
                <a:solidFill>
                  <a:prstClr val="black"/>
                </a:solidFill>
              </a:rPr>
              <a:t>Health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1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/>
          <a:srcRect b="14844"/>
          <a:stretch/>
        </p:blipFill>
        <p:spPr bwMode="auto">
          <a:xfrm>
            <a:off x="335280" y="971550"/>
            <a:ext cx="845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869181" y="4714875"/>
            <a:ext cx="4076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Annual Review of Public Health 2015 Vol. 36: 559-574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0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648299"/>
            <a:ext cx="7886700" cy="994172"/>
          </a:xfrm>
        </p:spPr>
        <p:txBody>
          <a:bodyPr/>
          <a:lstStyle/>
          <a:p>
            <a:r>
              <a:rPr lang="en-US" dirty="0" smtClean="0"/>
              <a:t>Prescription Opioids and Heroin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18522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Prescription opioid </a:t>
            </a:r>
            <a:r>
              <a:rPr lang="en-US" dirty="0"/>
              <a:t>u</a:t>
            </a:r>
            <a:r>
              <a:rPr lang="en-US" dirty="0" smtClean="0"/>
              <a:t>se a risk </a:t>
            </a:r>
            <a:r>
              <a:rPr lang="en-US" dirty="0"/>
              <a:t>f</a:t>
            </a:r>
            <a:r>
              <a:rPr lang="en-US" dirty="0" smtClean="0"/>
              <a:t>actor for heroin use</a:t>
            </a:r>
          </a:p>
          <a:p>
            <a:pPr lvl="1"/>
            <a:r>
              <a:rPr lang="en-US" dirty="0"/>
              <a:t>Numerous </a:t>
            </a:r>
            <a:r>
              <a:rPr lang="en-US" dirty="0" smtClean="0"/>
              <a:t>stories </a:t>
            </a:r>
            <a:r>
              <a:rPr lang="en-US" dirty="0"/>
              <a:t>of addiction following prescribing for acute </a:t>
            </a:r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Dependence on or abuse of prescription opioids associated with a 40-fold increased risk of heroin abuse</a:t>
            </a:r>
          </a:p>
          <a:p>
            <a:pPr lvl="1"/>
            <a:r>
              <a:rPr lang="en-US" dirty="0" smtClean="0"/>
              <a:t>75% - 85% of heroin users first opioid was prescription</a:t>
            </a:r>
          </a:p>
          <a:p>
            <a:pPr lvl="2"/>
            <a:r>
              <a:rPr lang="en-US" dirty="0" smtClean="0"/>
              <a:t>Obtained from family, friends or personal prescription </a:t>
            </a:r>
          </a:p>
          <a:p>
            <a:pPr lvl="2"/>
            <a:r>
              <a:rPr lang="en-US" dirty="0" smtClean="0"/>
              <a:t>In the 1960s, 80% first opioid was heroin </a:t>
            </a:r>
          </a:p>
          <a:p>
            <a:pPr lvl="1"/>
            <a:r>
              <a:rPr lang="en-US" dirty="0" smtClean="0"/>
              <a:t>11% of high school seniors report non-medical use of prescription opioids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95900" y="4722733"/>
            <a:ext cx="3192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i="1" dirty="0" smtClean="0">
                <a:hlinkClick r:id="rId2"/>
              </a:rPr>
              <a:t>National Institute on Drug Abuse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80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76200" y="874917"/>
            <a:ext cx="8991600" cy="38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9181" y="4714875"/>
            <a:ext cx="4076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Annual Review of Public Health 2015 Vol. 36: 559-574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1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3904"/>
            <a:ext cx="7886700" cy="677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Health Professions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28650" y="1455619"/>
            <a:ext cx="7886700" cy="3485810"/>
          </a:xfrm>
        </p:spPr>
        <p:txBody>
          <a:bodyPr>
            <a:normAutofit fontScale="92500" lnSpcReduction="10000"/>
          </a:bodyPr>
          <a:lstStyle/>
          <a:p>
            <a:r>
              <a:rPr lang="en-US" sz="3200" i="1" dirty="0" smtClean="0"/>
              <a:t>Licenses </a:t>
            </a:r>
            <a:r>
              <a:rPr lang="en-US" sz="3200" i="1" dirty="0"/>
              <a:t>and </a:t>
            </a:r>
            <a:r>
              <a:rPr lang="en-US" sz="3200" i="1" dirty="0" smtClean="0"/>
              <a:t>regulates </a:t>
            </a:r>
            <a:r>
              <a:rPr lang="en-US" sz="3200" i="1" dirty="0"/>
              <a:t>all prescribers, pharmacists and pharmacies</a:t>
            </a:r>
          </a:p>
          <a:p>
            <a:pPr lvl="1"/>
            <a:r>
              <a:rPr lang="en-US" dirty="0" smtClean="0"/>
              <a:t>Board of Nursing </a:t>
            </a:r>
          </a:p>
          <a:p>
            <a:pPr lvl="1"/>
            <a:r>
              <a:rPr lang="en-US" dirty="0" smtClean="0"/>
              <a:t>Board of Medicine </a:t>
            </a:r>
          </a:p>
          <a:p>
            <a:pPr lvl="1"/>
            <a:r>
              <a:rPr lang="en-US" dirty="0" smtClean="0"/>
              <a:t>Board of Pharmacy</a:t>
            </a:r>
          </a:p>
          <a:p>
            <a:pPr lvl="1"/>
            <a:r>
              <a:rPr lang="en-US" dirty="0" smtClean="0"/>
              <a:t>Board of Dentistry</a:t>
            </a:r>
          </a:p>
          <a:p>
            <a:pPr lvl="1"/>
            <a:r>
              <a:rPr lang="en-US" dirty="0" smtClean="0"/>
              <a:t>Board of Veterinary Medicine</a:t>
            </a:r>
          </a:p>
          <a:p>
            <a:pPr lvl="1"/>
            <a:r>
              <a:rPr lang="en-US" dirty="0" smtClean="0"/>
              <a:t>Board of Optometry</a:t>
            </a:r>
          </a:p>
          <a:p>
            <a:r>
              <a:rPr lang="en-US" sz="3200" dirty="0" smtClean="0"/>
              <a:t>Prescription Monitoring Program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83285"/>
            <a:ext cx="7886700" cy="994172"/>
          </a:xfrm>
        </p:spPr>
        <p:txBody>
          <a:bodyPr/>
          <a:lstStyle/>
          <a:p>
            <a:r>
              <a:rPr lang="en-US" sz="3600" dirty="0" smtClean="0"/>
              <a:t>Prescription Monitoring Program</a:t>
            </a:r>
            <a:endParaRPr lang="en-US" sz="3600" b="1" u="sng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55234"/>
            <a:ext cx="9144000" cy="34540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24/7 Database of Schedule II – IV Prescriptions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 smtClean="0"/>
              <a:t>Resource for Prescribers and Pharmacists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Pharmacies, </a:t>
            </a:r>
            <a:r>
              <a:rPr lang="en-US" baseline="0" dirty="0" smtClean="0"/>
              <a:t>other dispensers report within 24 hours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PMP is interoperable with 24 states, including MD, WV, KY &amp; TN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Reporting of outlier prescribing, dispensing for </a:t>
            </a:r>
            <a:r>
              <a:rPr lang="en-US" sz="2800" dirty="0" smtClean="0"/>
              <a:t>investigation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Reporting of doctor shopping behavior to law </a:t>
            </a:r>
            <a:r>
              <a:rPr lang="en-US" sz="2800" dirty="0" smtClean="0"/>
              <a:t>enforcement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Automatic registration of prescribers, pharmacists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dirty="0" smtClean="0"/>
              <a:t>Still requires account activation (password creation)</a:t>
            </a:r>
            <a:endParaRPr lang="en-US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309" y="8990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Prescription Monitoring </a:t>
            </a:r>
            <a:r>
              <a:rPr lang="en-US" sz="4000" dirty="0" smtClean="0"/>
              <a:t>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026" y="1552104"/>
            <a:ext cx="8864974" cy="326350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2800" dirty="0" smtClean="0"/>
              <a:t>Mandatory use prescription &gt; 7 days supply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Expanded delegate access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Licensed or unlicensed office staff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Staff create separate account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Integration of the PMP into EMRs and Pharmacy Software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$3.1 grant from Purdue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No separate login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Overdose risk scores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www.dhp.virginia.gov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68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2017 Virginia Initiatives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086"/>
            <a:ext cx="7886700" cy="364911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Needle exchange </a:t>
            </a:r>
          </a:p>
          <a:p>
            <a:pPr lvl="0"/>
            <a:r>
              <a:rPr lang="en-US" dirty="0" smtClean="0"/>
              <a:t>e-Prescribing of opioids in 2020 (workgroup)</a:t>
            </a:r>
          </a:p>
          <a:p>
            <a:pPr lvl="0"/>
            <a:r>
              <a:rPr lang="en-US" dirty="0" smtClean="0"/>
              <a:t>Opioid curricula (workgroup)</a:t>
            </a:r>
          </a:p>
          <a:p>
            <a:pPr lvl="1"/>
            <a:r>
              <a:rPr lang="en-US" dirty="0" smtClean="0"/>
              <a:t>Medicine, Dentistry, Nursing, PA, Pharmacy</a:t>
            </a:r>
          </a:p>
          <a:p>
            <a:pPr lvl="0"/>
            <a:r>
              <a:rPr lang="en-US" dirty="0" smtClean="0"/>
              <a:t>Peer recovery specialists</a:t>
            </a:r>
          </a:p>
          <a:p>
            <a:pPr lvl="0"/>
            <a:r>
              <a:rPr lang="en-US" dirty="0" smtClean="0"/>
              <a:t>Naloxone distribution</a:t>
            </a:r>
          </a:p>
          <a:p>
            <a:pPr lvl="1"/>
            <a:r>
              <a:rPr lang="en-US" dirty="0" smtClean="0"/>
              <a:t>Revive trainings</a:t>
            </a:r>
          </a:p>
          <a:p>
            <a:pPr lvl="1"/>
            <a:r>
              <a:rPr lang="en-US" dirty="0" smtClean="0"/>
              <a:t>Commissioner of Health Standing Order</a:t>
            </a:r>
          </a:p>
          <a:p>
            <a:r>
              <a:rPr lang="en-US" dirty="0" smtClean="0"/>
              <a:t>CE to include 2 hours opioids</a:t>
            </a:r>
          </a:p>
          <a:p>
            <a:r>
              <a:rPr lang="en-US" dirty="0" smtClean="0"/>
              <a:t>PMP check if prescription &gt; 7 days ( &gt; 14 days post-surgical )</a:t>
            </a:r>
          </a:p>
          <a:p>
            <a:r>
              <a:rPr lang="en-US" dirty="0" smtClean="0"/>
              <a:t>Partial filling of Schedule II prescriptions </a:t>
            </a:r>
          </a:p>
          <a:p>
            <a:r>
              <a:rPr lang="en-US" dirty="0" smtClean="0"/>
              <a:t>Boards of Medicine, Dentistry, Nursing, Veterinary Medicine opioid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3395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1999 - Estimated drug overdose deaths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47" y="1166399"/>
            <a:ext cx="4636008" cy="38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24" y="629146"/>
            <a:ext cx="7886700" cy="994172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76" y="1518024"/>
            <a:ext cx="7886700" cy="326350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Lack of Medicaid expansion a problem </a:t>
            </a:r>
          </a:p>
          <a:p>
            <a:pPr lvl="0"/>
            <a:r>
              <a:rPr lang="en-US" dirty="0" smtClean="0"/>
              <a:t>One-year SAMSHA $10 Million grant (select CSBs)</a:t>
            </a:r>
          </a:p>
          <a:p>
            <a:r>
              <a:rPr lang="en-US" dirty="0"/>
              <a:t>Increase the number of MAT-waivered providers</a:t>
            </a:r>
          </a:p>
          <a:p>
            <a:pPr lvl="1"/>
            <a:r>
              <a:rPr lang="en-US" dirty="0"/>
              <a:t>Office-based Outpatient Treatment</a:t>
            </a:r>
          </a:p>
          <a:p>
            <a:pPr lvl="1"/>
            <a:r>
              <a:rPr lang="en-US" dirty="0"/>
              <a:t>Includes NP &amp; </a:t>
            </a:r>
            <a:r>
              <a:rPr lang="en-US" dirty="0" smtClean="0"/>
              <a:t>PA</a:t>
            </a:r>
          </a:p>
          <a:p>
            <a:pPr lvl="0"/>
            <a:r>
              <a:rPr lang="en-US" dirty="0" smtClean="0"/>
              <a:t>Medicaid ARTS program</a:t>
            </a:r>
          </a:p>
          <a:p>
            <a:pPr lvl="1"/>
            <a:r>
              <a:rPr lang="en-US" dirty="0" smtClean="0"/>
              <a:t>Increased reimbursement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61" y="811531"/>
            <a:ext cx="7653931" cy="4060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164" y="4856380"/>
            <a:ext cx="3879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Virginia Department of Medical Assistance 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2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4453"/>
          <a:stretch/>
        </p:blipFill>
        <p:spPr>
          <a:xfrm>
            <a:off x="792481" y="874432"/>
            <a:ext cx="7393988" cy="3887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1888" y="48318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Virginia Department of Medical Assistance Services</a:t>
            </a:r>
          </a:p>
        </p:txBody>
      </p:sp>
    </p:spTree>
    <p:extLst>
      <p:ext uri="{BB962C8B-B14F-4D97-AF65-F5344CB8AC3E}">
        <p14:creationId xmlns:p14="http://schemas.microsoft.com/office/powerpoint/2010/main" val="32739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25" y="861125"/>
            <a:ext cx="5306872" cy="40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000" y="909524"/>
            <a:ext cx="8366400" cy="3907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Mandated by 2017 legislation</a:t>
            </a:r>
          </a:p>
          <a:p>
            <a:r>
              <a:rPr lang="en-US" dirty="0" smtClean="0"/>
              <a:t>Emergency regulations, effective March 15, 2017</a:t>
            </a:r>
          </a:p>
          <a:p>
            <a:pPr lvl="1"/>
            <a:r>
              <a:rPr lang="en-US" dirty="0" smtClean="0"/>
              <a:t>Permanent regulations within 18 months</a:t>
            </a:r>
          </a:p>
          <a:p>
            <a:pPr lvl="1"/>
            <a:r>
              <a:rPr lang="en-US" dirty="0" smtClean="0"/>
              <a:t>Opportunity for comment and amendment </a:t>
            </a:r>
          </a:p>
          <a:p>
            <a:pPr lvl="1"/>
            <a:r>
              <a:rPr lang="en-US" dirty="0" smtClean="0"/>
              <a:t>Created using a Regulatory Advisory Panel</a:t>
            </a:r>
          </a:p>
          <a:p>
            <a:pPr lvl="1"/>
            <a:r>
              <a:rPr lang="en-US" dirty="0" smtClean="0"/>
              <a:t>Based on guidelines, best practices</a:t>
            </a:r>
          </a:p>
          <a:p>
            <a:r>
              <a:rPr lang="en-US" dirty="0" smtClean="0"/>
              <a:t>Acute Pain</a:t>
            </a:r>
          </a:p>
          <a:p>
            <a:r>
              <a:rPr lang="en-US" dirty="0" smtClean="0"/>
              <a:t>Chronic Pain</a:t>
            </a:r>
          </a:p>
          <a:p>
            <a:r>
              <a:rPr lang="en-US" dirty="0" smtClean="0"/>
              <a:t>Buprenorphine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5104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Regulations: Acute Pain</a:t>
            </a:r>
            <a:br>
              <a:rPr lang="en-US" sz="3200" b="1" dirty="0" smtClean="0"/>
            </a:br>
            <a:r>
              <a:rPr lang="en-US" sz="3200" b="1" i="1" dirty="0" smtClean="0"/>
              <a:t>Key Concepts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3201"/>
            <a:ext cx="7886700" cy="30790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Consider non-pharmacologic and non-opioid treatments prior to using </a:t>
            </a:r>
            <a:r>
              <a:rPr lang="en-US" dirty="0" smtClean="0"/>
              <a:t>opioids</a:t>
            </a:r>
          </a:p>
          <a:p>
            <a:r>
              <a:rPr lang="en-US" dirty="0"/>
              <a:t>If necessary, a short-acting opioid shall be written in the lowest dose for the fewest possible </a:t>
            </a:r>
            <a:r>
              <a:rPr lang="en-US" dirty="0" smtClean="0"/>
              <a:t>days, not to exceed 7 days unless </a:t>
            </a:r>
            <a:r>
              <a:rPr lang="en-US" dirty="0"/>
              <a:t>extenuating circumstances are fully </a:t>
            </a:r>
            <a:r>
              <a:rPr lang="en-US" dirty="0" smtClean="0"/>
              <a:t>documented (14 days for post-op pain) </a:t>
            </a:r>
          </a:p>
          <a:p>
            <a:r>
              <a:rPr lang="en-US" dirty="0" smtClean="0"/>
              <a:t>An </a:t>
            </a:r>
            <a:r>
              <a:rPr lang="en-US" dirty="0"/>
              <a:t>appropriate history and physical, an assessment of the patient</a:t>
            </a:r>
            <a:r>
              <a:rPr lang="fr-FR" dirty="0"/>
              <a:t>’</a:t>
            </a:r>
            <a:r>
              <a:rPr lang="en-US" dirty="0"/>
              <a:t>s history and risk of </a:t>
            </a:r>
            <a:r>
              <a:rPr lang="it-IT" dirty="0"/>
              <a:t>substance </a:t>
            </a:r>
            <a:r>
              <a:rPr lang="it-IT" dirty="0" smtClean="0"/>
              <a:t>misuse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270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Regulations: Acute Pain</a:t>
            </a:r>
            <a:br>
              <a:rPr lang="en-US" sz="3200" b="1" dirty="0"/>
            </a:br>
            <a:r>
              <a:rPr lang="en-US" sz="3200" b="1" i="1" dirty="0"/>
              <a:t>Key Concepts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4250"/>
            <a:ext cx="7886700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Co-prescribing of benzos, sedative hypnotics, </a:t>
            </a:r>
            <a:r>
              <a:rPr lang="en-US" dirty="0" smtClean="0"/>
              <a:t>and </a:t>
            </a:r>
            <a:r>
              <a:rPr lang="en-US" dirty="0" err="1" smtClean="0"/>
              <a:t>carisoprodol</a:t>
            </a:r>
            <a:r>
              <a:rPr lang="en-US" dirty="0" smtClean="0"/>
              <a:t> only </a:t>
            </a:r>
            <a:r>
              <a:rPr lang="en-US" dirty="0"/>
              <a:t>if extenuating circumstances, with a tapering plan to achieve lowest possible effective dose</a:t>
            </a:r>
          </a:p>
          <a:p>
            <a:pPr lvl="0"/>
            <a:r>
              <a:rPr lang="en-US" dirty="0" smtClean="0"/>
              <a:t>Consider the MME</a:t>
            </a:r>
          </a:p>
          <a:p>
            <a:pPr lvl="1"/>
            <a:r>
              <a:rPr lang="en-US" dirty="0"/>
              <a:t>Document why the initial dose should exceed 50 MME/day</a:t>
            </a:r>
          </a:p>
          <a:p>
            <a:pPr lvl="1"/>
            <a:r>
              <a:rPr lang="en-US" dirty="0"/>
              <a:t>Prior to exceeding 120 MME/day, document </a:t>
            </a:r>
            <a:r>
              <a:rPr lang="en-US" dirty="0" smtClean="0"/>
              <a:t>why </a:t>
            </a:r>
            <a:r>
              <a:rPr lang="en-US" dirty="0"/>
              <a:t>or consult with or refer to a pain </a:t>
            </a:r>
            <a:r>
              <a:rPr lang="en-US" dirty="0" smtClean="0"/>
              <a:t>specialist</a:t>
            </a:r>
          </a:p>
          <a:p>
            <a:pPr lvl="1"/>
            <a:r>
              <a:rPr lang="en-US" dirty="0" smtClean="0"/>
              <a:t>Prescribe naloxone if &gt;120MME/day, </a:t>
            </a:r>
            <a:r>
              <a:rPr lang="en-US" dirty="0" err="1" smtClean="0"/>
              <a:t>hx</a:t>
            </a:r>
            <a:r>
              <a:rPr lang="en-US" dirty="0" smtClean="0"/>
              <a:t> prior overdose or abuse, or concomitant benzodiazepine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18" y="756969"/>
            <a:ext cx="6481341" cy="42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28"/>
          <a:stretch/>
        </p:blipFill>
        <p:spPr>
          <a:xfrm>
            <a:off x="117562" y="804870"/>
            <a:ext cx="6178116" cy="41834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4243" r="59208" b="14243"/>
          <a:stretch/>
        </p:blipFill>
        <p:spPr bwMode="auto">
          <a:xfrm>
            <a:off x="5813659" y="4302488"/>
            <a:ext cx="3137836" cy="66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8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3890"/>
            <a:ext cx="7886700" cy="994172"/>
          </a:xfrm>
        </p:spPr>
        <p:txBody>
          <a:bodyPr/>
          <a:lstStyle/>
          <a:p>
            <a:pPr algn="ctr"/>
            <a:r>
              <a:rPr lang="en-US" sz="3200" b="1" dirty="0"/>
              <a:t>Regulations: </a:t>
            </a:r>
            <a:r>
              <a:rPr lang="en-US" sz="3200" b="1" dirty="0" smtClean="0"/>
              <a:t>Chronic Pain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051"/>
            <a:ext cx="7886700" cy="326350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Initial evaluation to include history, physical and mental status</a:t>
            </a:r>
          </a:p>
          <a:p>
            <a:r>
              <a:rPr lang="en-US" dirty="0" smtClean="0"/>
              <a:t>Urine drug screen or serum medication level</a:t>
            </a:r>
          </a:p>
          <a:p>
            <a:r>
              <a:rPr lang="en-US" dirty="0" smtClean="0"/>
              <a:t>PMP check</a:t>
            </a:r>
          </a:p>
          <a:p>
            <a:r>
              <a:rPr lang="en-US" dirty="0" smtClean="0"/>
              <a:t>Assessment of risk of substance misuse</a:t>
            </a:r>
          </a:p>
          <a:p>
            <a:r>
              <a:rPr lang="en-US" dirty="0" smtClean="0"/>
              <a:t>Risk/benefit discussion, informed consent and treatment agreement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3395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2004 </a:t>
            </a:r>
            <a:r>
              <a:rPr lang="en-US" sz="2800" dirty="0">
                <a:solidFill>
                  <a:schemeClr val="accent1"/>
                </a:solidFill>
              </a:rPr>
              <a:t>- Estimated drug overdose deaths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21" y="1188425"/>
            <a:ext cx="4636008" cy="37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3890"/>
            <a:ext cx="7886700" cy="994172"/>
          </a:xfrm>
        </p:spPr>
        <p:txBody>
          <a:bodyPr/>
          <a:lstStyle/>
          <a:p>
            <a:pPr algn="ctr"/>
            <a:r>
              <a:rPr lang="en-US" sz="3200" b="1" dirty="0"/>
              <a:t>Regulations: Chronic Pain</a:t>
            </a:r>
            <a:br>
              <a:rPr lang="en-US" sz="3200" b="1" dirty="0"/>
            </a:br>
            <a:r>
              <a:rPr lang="en-US" sz="3200" b="1" i="1" dirty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051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Consider </a:t>
            </a:r>
            <a:r>
              <a:rPr lang="en-US" dirty="0" smtClean="0"/>
              <a:t>the MME</a:t>
            </a:r>
          </a:p>
          <a:p>
            <a:pPr lvl="0"/>
            <a:r>
              <a:rPr lang="en-US" dirty="0"/>
              <a:t>Document why the </a:t>
            </a:r>
            <a:r>
              <a:rPr lang="en-US" dirty="0" smtClean="0"/>
              <a:t>dose </a:t>
            </a:r>
            <a:r>
              <a:rPr lang="en-US" dirty="0"/>
              <a:t>should exceed 50 MME/day</a:t>
            </a:r>
          </a:p>
          <a:p>
            <a:pPr lvl="0"/>
            <a:r>
              <a:rPr lang="en-US" dirty="0"/>
              <a:t>Prior to exceeding 120 MME/day, document </a:t>
            </a:r>
            <a:r>
              <a:rPr lang="en-US" dirty="0" smtClean="0"/>
              <a:t>why </a:t>
            </a:r>
            <a:r>
              <a:rPr lang="en-US" dirty="0"/>
              <a:t>or consult with or refer to a pain </a:t>
            </a:r>
            <a:r>
              <a:rPr lang="en-US" dirty="0" smtClean="0"/>
              <a:t>specialist</a:t>
            </a:r>
          </a:p>
          <a:p>
            <a:pPr lvl="0"/>
            <a:r>
              <a:rPr lang="en-US" dirty="0" smtClean="0"/>
              <a:t>Naloxone if &gt;120MME/day, </a:t>
            </a:r>
            <a:r>
              <a:rPr lang="en-US" dirty="0" err="1" smtClean="0"/>
              <a:t>hx</a:t>
            </a:r>
            <a:r>
              <a:rPr lang="en-US" dirty="0" smtClean="0"/>
              <a:t> prior overdose or abuse, or concomitant benzodiazepine</a:t>
            </a:r>
          </a:p>
          <a:p>
            <a:pPr lvl="0"/>
            <a:r>
              <a:rPr lang="en-US" dirty="0" smtClean="0"/>
              <a:t>Co-prescribing of benzos, sedative hypnotics, and </a:t>
            </a:r>
            <a:r>
              <a:rPr lang="en-US" dirty="0" err="1" smtClean="0"/>
              <a:t>carisoprodol</a:t>
            </a:r>
            <a:r>
              <a:rPr lang="en-US" dirty="0" smtClean="0"/>
              <a:t> only if extenuating circumstances, with a tapering plan to achieve lowest possible effective dose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3890"/>
            <a:ext cx="7886700" cy="994172"/>
          </a:xfrm>
        </p:spPr>
        <p:txBody>
          <a:bodyPr/>
          <a:lstStyle/>
          <a:p>
            <a:pPr algn="ctr"/>
            <a:r>
              <a:rPr lang="en-US" sz="3200" b="1" dirty="0"/>
              <a:t>Regulations: Chronic Pain</a:t>
            </a:r>
            <a:br>
              <a:rPr lang="en-US" sz="3200" b="1" dirty="0"/>
            </a:br>
            <a:r>
              <a:rPr lang="en-US" sz="3200" b="1" i="1" dirty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051"/>
            <a:ext cx="7886700" cy="326350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Every 3 months:</a:t>
            </a:r>
          </a:p>
          <a:p>
            <a:pPr lvl="1"/>
            <a:r>
              <a:rPr lang="en-US" dirty="0" smtClean="0"/>
              <a:t>Review course of treatment, overall state of health</a:t>
            </a:r>
          </a:p>
          <a:p>
            <a:pPr lvl="1"/>
            <a:r>
              <a:rPr lang="en-US" dirty="0" smtClean="0"/>
              <a:t>Document rationale for continuing opioids</a:t>
            </a:r>
          </a:p>
          <a:p>
            <a:pPr lvl="1"/>
            <a:r>
              <a:rPr lang="en-US" dirty="0" smtClean="0"/>
              <a:t>Check PMP</a:t>
            </a:r>
          </a:p>
          <a:p>
            <a:pPr lvl="1"/>
            <a:r>
              <a:rPr lang="en-US" dirty="0" smtClean="0"/>
              <a:t>Urine screen every 3 months first year, every 6 months thereafter</a:t>
            </a:r>
          </a:p>
          <a:p>
            <a:r>
              <a:rPr lang="en-US" dirty="0" smtClean="0"/>
              <a:t>Regularly evaluate for misuse</a:t>
            </a:r>
          </a:p>
          <a:p>
            <a:pPr lvl="1"/>
            <a:r>
              <a:rPr lang="en-US" dirty="0" smtClean="0"/>
              <a:t>Initiate treatment, consult or refer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633890"/>
            <a:ext cx="844951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Regulations: </a:t>
            </a:r>
            <a:r>
              <a:rPr lang="en-US" sz="3200" b="1" dirty="0" smtClean="0"/>
              <a:t>Buprenorphine Prescribing for Addiction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7" y="1607026"/>
            <a:ext cx="8484242" cy="3370088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SAMHSA waiver required</a:t>
            </a:r>
          </a:p>
          <a:p>
            <a:pPr lvl="1"/>
            <a:r>
              <a:rPr lang="en-US" dirty="0" smtClean="0"/>
              <a:t>NPs, PAs with practice agreement with waivered physician</a:t>
            </a:r>
          </a:p>
          <a:p>
            <a:r>
              <a:rPr lang="en-US" dirty="0" smtClean="0"/>
              <a:t>Provide or refer for counseling</a:t>
            </a:r>
          </a:p>
          <a:p>
            <a:r>
              <a:rPr lang="en-US" dirty="0" smtClean="0"/>
              <a:t>Buprenorphine </a:t>
            </a:r>
            <a:r>
              <a:rPr lang="en-US" dirty="0" err="1" smtClean="0"/>
              <a:t>monoproduct</a:t>
            </a:r>
            <a:r>
              <a:rPr lang="en-US" dirty="0" smtClean="0"/>
              <a:t> (</a:t>
            </a:r>
            <a:r>
              <a:rPr lang="en-US" dirty="0" err="1" smtClean="0"/>
              <a:t>subutex</a:t>
            </a:r>
            <a:r>
              <a:rPr lang="en-US" dirty="0" smtClean="0"/>
              <a:t>) only for:</a:t>
            </a:r>
          </a:p>
          <a:p>
            <a:pPr lvl="1"/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Conversion from methadone or buprenorphine </a:t>
            </a:r>
          </a:p>
          <a:p>
            <a:pPr lvl="1"/>
            <a:r>
              <a:rPr lang="en-US" dirty="0" smtClean="0"/>
              <a:t>Non-tablet form as FDA approved</a:t>
            </a:r>
          </a:p>
          <a:p>
            <a:pPr lvl="1"/>
            <a:r>
              <a:rPr lang="en-US" dirty="0" smtClean="0"/>
              <a:t>3% allowance for documented intolerance to naloxone (</a:t>
            </a:r>
            <a:r>
              <a:rPr lang="en-US" dirty="0" err="1" smtClean="0"/>
              <a:t>suboxone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23163"/>
          <a:stretch/>
        </p:blipFill>
        <p:spPr bwMode="auto">
          <a:xfrm>
            <a:off x="-63063" y="0"/>
            <a:ext cx="92638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8" t="34858" r="16558" b="4239"/>
          <a:stretch/>
        </p:blipFill>
        <p:spPr bwMode="auto">
          <a:xfrm>
            <a:off x="-19050" y="0"/>
            <a:ext cx="9144000" cy="53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25" y="2147560"/>
            <a:ext cx="294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www.vaaware.com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89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35" y="847725"/>
            <a:ext cx="6330858" cy="39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7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8645"/>
            <a:ext cx="7886700" cy="994172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968"/>
            <a:ext cx="7886700" cy="3263504"/>
          </a:xfrm>
        </p:spPr>
        <p:txBody>
          <a:bodyPr/>
          <a:lstStyle/>
          <a:p>
            <a:r>
              <a:rPr lang="en-US" dirty="0" smtClean="0"/>
              <a:t>Department of Health Professions</a:t>
            </a:r>
          </a:p>
          <a:p>
            <a:pPr lvl="1"/>
            <a:r>
              <a:rPr lang="en-US" dirty="0" smtClean="0"/>
              <a:t>www.dhp.virginia.gov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avid.brown@dhp.virginia.gov</a:t>
            </a:r>
          </a:p>
          <a:p>
            <a:r>
              <a:rPr lang="en-US" dirty="0" smtClean="0"/>
              <a:t>Board of Medicine</a:t>
            </a:r>
          </a:p>
          <a:p>
            <a:pPr lvl="1"/>
            <a:r>
              <a:rPr lang="en-US" dirty="0" smtClean="0"/>
              <a:t>www.dhp.virginia.gov/medicine</a:t>
            </a:r>
          </a:p>
          <a:p>
            <a:pPr lvl="1"/>
            <a:r>
              <a:rPr lang="en-US" dirty="0" smtClean="0"/>
              <a:t>medbd@dhp.virginia.gov</a:t>
            </a:r>
          </a:p>
          <a:p>
            <a:r>
              <a:rPr lang="en-US" dirty="0" smtClean="0"/>
              <a:t>www.vaaware.com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3395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2009 </a:t>
            </a:r>
            <a:r>
              <a:rPr lang="en-US" sz="2800" dirty="0">
                <a:solidFill>
                  <a:schemeClr val="accent1"/>
                </a:solidFill>
              </a:rPr>
              <a:t>- Estimated drug overdose deaths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83" y="1168476"/>
            <a:ext cx="4636008" cy="38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83395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2014 </a:t>
            </a:r>
            <a:r>
              <a:rPr lang="en-US" sz="2800" dirty="0">
                <a:solidFill>
                  <a:schemeClr val="accent1"/>
                </a:solidFill>
              </a:rPr>
              <a:t>- Estimated drug overdose deaths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64" y="1161275"/>
            <a:ext cx="4636008" cy="37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725557"/>
            <a:ext cx="7328452" cy="3538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8138" y="4320660"/>
            <a:ext cx="789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811 </a:t>
            </a:r>
            <a:r>
              <a:rPr lang="en-US" sz="2400" dirty="0" smtClean="0"/>
              <a:t>deaths in 2015, 1133 deaths </a:t>
            </a:r>
            <a:r>
              <a:rPr lang="en-US" sz="2400" dirty="0"/>
              <a:t>in 2016: </a:t>
            </a:r>
            <a:r>
              <a:rPr lang="en-US" sz="2400" i="1" dirty="0"/>
              <a:t>a 40% increase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04900" y="4800600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Virginia </a:t>
            </a:r>
            <a:r>
              <a:rPr lang="en-US" sz="1400" dirty="0" smtClean="0"/>
              <a:t>Department </a:t>
            </a:r>
            <a:r>
              <a:rPr lang="en-US" sz="1400" dirty="0"/>
              <a:t>of Health, Office of the Chief Medical Examiner, 2017</a:t>
            </a:r>
          </a:p>
        </p:txBody>
      </p:sp>
    </p:spTree>
    <p:extLst>
      <p:ext uri="{BB962C8B-B14F-4D97-AF65-F5344CB8AC3E}">
        <p14:creationId xmlns:p14="http://schemas.microsoft.com/office/powerpoint/2010/main" val="25910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839857"/>
            <a:ext cx="8229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62915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Virginia Department of Health, Office of the Chief Medical Examiner, 2017</a:t>
            </a:r>
          </a:p>
        </p:txBody>
      </p:sp>
    </p:spTree>
    <p:extLst>
      <p:ext uri="{BB962C8B-B14F-4D97-AF65-F5344CB8AC3E}">
        <p14:creationId xmlns:p14="http://schemas.microsoft.com/office/powerpoint/2010/main" val="11305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259" y="4764900"/>
            <a:ext cx="5296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Virginia Department of Health, Office of the Chief Medical Examiner, </a:t>
            </a:r>
            <a:r>
              <a:rPr lang="en-US" sz="1200" dirty="0" smtClean="0"/>
              <a:t>2016</a:t>
            </a:r>
            <a:endParaRPr lang="en-US" sz="1200" dirty="0"/>
          </a:p>
          <a:p>
            <a:endParaRPr lang="en-US" dirty="0"/>
          </a:p>
        </p:txBody>
      </p:sp>
      <p:pic>
        <p:nvPicPr>
          <p:cNvPr id="7" name="Picture 6" descr="I:\HRI\Staff\Nan Haugan\Data Requests\Dr Melton\rx_opioid_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26493" r="10260" b="28312"/>
          <a:stretch/>
        </p:blipFill>
        <p:spPr bwMode="auto">
          <a:xfrm>
            <a:off x="111487" y="876890"/>
            <a:ext cx="9086920" cy="3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9701-5E5D-44E1-A187-B4BA61FC7A7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59" y="4800601"/>
            <a:ext cx="52964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Source: </a:t>
            </a:r>
            <a:r>
              <a:rPr lang="en-US" sz="1200" dirty="0">
                <a:solidFill>
                  <a:prstClr val="black"/>
                </a:solidFill>
              </a:rPr>
              <a:t>Virginia </a:t>
            </a:r>
            <a:r>
              <a:rPr lang="en-US" sz="1200" dirty="0"/>
              <a:t>Department </a:t>
            </a:r>
            <a:r>
              <a:rPr lang="en-US" sz="1200" dirty="0" smtClean="0">
                <a:solidFill>
                  <a:prstClr val="black"/>
                </a:solidFill>
              </a:rPr>
              <a:t>of </a:t>
            </a:r>
            <a:r>
              <a:rPr lang="en-US" sz="1200" dirty="0">
                <a:solidFill>
                  <a:prstClr val="black"/>
                </a:solidFill>
              </a:rPr>
              <a:t>Health, Office of the Chief Medical Examiner, 2016</a:t>
            </a:r>
          </a:p>
          <a:p>
            <a:endParaRPr lang="en-US" dirty="0"/>
          </a:p>
        </p:txBody>
      </p:sp>
      <p:pic>
        <p:nvPicPr>
          <p:cNvPr id="8" name="Picture 7" descr="I:\HRI\Staff\Nan Haugan\Data Requests\Dr Melton\Heroin_fentanyl_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26147" r="10261" b="28312"/>
          <a:stretch/>
        </p:blipFill>
        <p:spPr bwMode="auto">
          <a:xfrm>
            <a:off x="49971" y="914401"/>
            <a:ext cx="902839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6730</TotalTime>
  <Words>992</Words>
  <Application>Microsoft Office PowerPoint</Application>
  <PresentationFormat>On-screen Show (16:9)</PresentationFormat>
  <Paragraphs>176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Office Theme</vt:lpstr>
      <vt:lpstr>PowerPoint Presentation</vt:lpstr>
      <vt:lpstr>1999 - Estimated drug overdose deaths</vt:lpstr>
      <vt:lpstr>2004 - Estimated drug overdose deaths</vt:lpstr>
      <vt:lpstr>2009 - Estimated drug overdose deaths</vt:lpstr>
      <vt:lpstr>2014 - Estimated drug overdose deaths</vt:lpstr>
      <vt:lpstr>PowerPoint Presentation</vt:lpstr>
      <vt:lpstr>PowerPoint Presentation</vt:lpstr>
      <vt:lpstr>PowerPoint Presentation</vt:lpstr>
      <vt:lpstr>PowerPoint Presentation</vt:lpstr>
      <vt:lpstr>Reported hepatitis C per 100,000</vt:lpstr>
      <vt:lpstr>PowerPoint Presentation</vt:lpstr>
      <vt:lpstr>PowerPoint Presentation</vt:lpstr>
      <vt:lpstr>PowerPoint Presentation</vt:lpstr>
      <vt:lpstr>Prescription Opioids and Heroin</vt:lpstr>
      <vt:lpstr>PowerPoint Presentation</vt:lpstr>
      <vt:lpstr>Department of Health Professions </vt:lpstr>
      <vt:lpstr>Prescription Monitoring Program</vt:lpstr>
      <vt:lpstr>Prescription Monitoring Program </vt:lpstr>
      <vt:lpstr>2017 Virginia Initiatives</vt:lpstr>
      <vt:lpstr>Treatment</vt:lpstr>
      <vt:lpstr>PowerPoint Presentation</vt:lpstr>
      <vt:lpstr>PowerPoint Presentation</vt:lpstr>
      <vt:lpstr>PowerPoint Presentation</vt:lpstr>
      <vt:lpstr>PowerPoint Presentation</vt:lpstr>
      <vt:lpstr>Regulations: Acute Pain Key Concepts</vt:lpstr>
      <vt:lpstr>Regulations: Acute Pain Key Concepts</vt:lpstr>
      <vt:lpstr>PowerPoint Presentation</vt:lpstr>
      <vt:lpstr>PowerPoint Presentation</vt:lpstr>
      <vt:lpstr>Regulations: Chronic Pain Key Concepts</vt:lpstr>
      <vt:lpstr>Regulations: Chronic Pain Key Concepts</vt:lpstr>
      <vt:lpstr>Regulations: Chronic Pain Key Concepts</vt:lpstr>
      <vt:lpstr>Regulations: Buprenorphine Prescribing for Addiction Key Concepts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M. Brown</dc:creator>
  <cp:lastModifiedBy>Brown, David (DHP)</cp:lastModifiedBy>
  <cp:revision>381</cp:revision>
  <cp:lastPrinted>2017-09-08T20:21:34Z</cp:lastPrinted>
  <dcterms:created xsi:type="dcterms:W3CDTF">2014-05-12T21:08:26Z</dcterms:created>
  <dcterms:modified xsi:type="dcterms:W3CDTF">2017-10-25T15:01:23Z</dcterms:modified>
</cp:coreProperties>
</file>