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2.xml" ContentType="application/vnd.openxmlformats-officedocument.presentationml.notesSlide+xml"/>
  <Override PartName="/ppt/charts/chart2.xml" ContentType="application/vnd.openxmlformats-officedocument.drawingml.chart+xml"/>
  <Override PartName="/ppt/notesSlides/notesSlide3.xml" ContentType="application/vnd.openxmlformats-officedocument.presentationml.notesSlide+xml"/>
  <Override PartName="/ppt/charts/chart3.xml" ContentType="application/vnd.openxmlformats-officedocument.drawingml.chart+xml"/>
  <Override PartName="/ppt/notesSlides/notesSlide4.xml" ContentType="application/vnd.openxmlformats-officedocument.presentationml.notesSlide+xml"/>
  <Override PartName="/ppt/charts/chart4.xml" ContentType="application/vnd.openxmlformats-officedocument.drawingml.chart+xml"/>
  <Override PartName="/ppt/drawings/drawing2.xml" ContentType="application/vnd.openxmlformats-officedocument.drawingml.chartshapes+xml"/>
  <Override PartName="/ppt/charts/chart5.xml" ContentType="application/vnd.openxmlformats-officedocument.drawingml.chart+xml"/>
  <Override PartName="/ppt/charts/chart6.xml" ContentType="application/vnd.openxmlformats-officedocument.drawingml.chart+xml"/>
  <Override PartName="/ppt/notesSlides/notesSlide5.xml" ContentType="application/vnd.openxmlformats-officedocument.presentationml.notesSlide+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notesSlides/notesSlide6.xml" ContentType="application/vnd.openxmlformats-officedocument.presentationml.notesSlide+xml"/>
  <Override PartName="/ppt/charts/chart11.xml" ContentType="application/vnd.openxmlformats-officedocument.drawingml.chart+xml"/>
  <Override PartName="/ppt/charts/chart12.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ppt/charts/colors1.xml" ContentType="application/vnd.ms-office.chartcolorstyle+xml"/>
  <Override PartName="/ppt/charts/style1.xml" ContentType="application/vnd.ms-office.chartstyle+xml"/>
  <Override PartName="/ppt/charts/style2.xml" ContentType="application/vnd.ms-office.chartstyle+xml"/>
  <Override PartName="/ppt/charts/colors2.xml" ContentType="application/vnd.ms-office.chartcolorstyle+xml"/>
  <Override PartName="/ppt/charts/style3.xml" ContentType="application/vnd.ms-office.chartstyle+xml"/>
  <Override PartName="/ppt/charts/colors3.xml" ContentType="application/vnd.ms-office.chartcolorstyle+xml"/>
  <Override PartName="/ppt/charts/colors4.xml" ContentType="application/vnd.ms-office.chartcolorstyle+xml"/>
  <Override PartName="/ppt/charts/style4.xml" ContentType="application/vnd.ms-office.chartstyle+xml"/>
  <Override PartName="/ppt/charts/style5.xml" ContentType="application/vnd.ms-office.chartstyle+xml"/>
  <Override PartName="/ppt/charts/colors5.xml" ContentType="application/vnd.ms-office.chartcolorstyle+xml"/>
  <Override PartName="/ppt/charts/style6.xml" ContentType="application/vnd.ms-office.chartstyle+xml"/>
  <Override PartName="/ppt/charts/colors6.xml" ContentType="application/vnd.ms-office.chartcolorstyle+xml"/>
  <Override PartName="/ppt/charts/style7.xml" ContentType="application/vnd.ms-office.chartstyle+xml"/>
  <Override PartName="/ppt/charts/colors7.xml" ContentType="application/vnd.ms-office.chartcolorstyle+xml"/>
  <Override PartName="/ppt/charts/style8.xml" ContentType="application/vnd.ms-office.chartstyle+xml"/>
  <Override PartName="/ppt/charts/colors8.xml" ContentType="application/vnd.ms-office.chartcolorstyle+xml"/>
  <Override PartName="/ppt/charts/style9.xml" ContentType="application/vnd.ms-office.chartstyle+xml"/>
  <Override PartName="/ppt/charts/colors9.xml" ContentType="application/vnd.ms-office.chartcolorstyle+xml"/>
  <Override PartName="/ppt/charts/style10.xml" ContentType="application/vnd.ms-office.chartstyle+xml"/>
  <Override PartName="/ppt/charts/colors10.xml" ContentType="application/vnd.ms-office.chartcolorstyle+xml"/>
  <Override PartName="/ppt/charts/style11.xml" ContentType="application/vnd.ms-office.chartstyle+xml"/>
  <Override PartName="/ppt/charts/colors11.xml" ContentType="application/vnd.ms-office.chartcolorstyle+xml"/>
  <Override PartName="/ppt/charts/style12.xml" ContentType="application/vnd.ms-office.chartstyle+xml"/>
  <Override PartName="/ppt/charts/colors12.xml" ContentType="application/vnd.ms-office.chartcolorstyl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2"/>
  </p:notesMasterIdLst>
  <p:handoutMasterIdLst>
    <p:handoutMasterId r:id="rId23"/>
  </p:handoutMasterIdLst>
  <p:sldIdLst>
    <p:sldId id="489" r:id="rId2"/>
    <p:sldId id="404" r:id="rId3"/>
    <p:sldId id="480" r:id="rId4"/>
    <p:sldId id="479" r:id="rId5"/>
    <p:sldId id="493" r:id="rId6"/>
    <p:sldId id="470" r:id="rId7"/>
    <p:sldId id="477" r:id="rId8"/>
    <p:sldId id="478" r:id="rId9"/>
    <p:sldId id="482" r:id="rId10"/>
    <p:sldId id="484" r:id="rId11"/>
    <p:sldId id="483" r:id="rId12"/>
    <p:sldId id="471" r:id="rId13"/>
    <p:sldId id="485" r:id="rId14"/>
    <p:sldId id="474" r:id="rId15"/>
    <p:sldId id="473" r:id="rId16"/>
    <p:sldId id="472" r:id="rId17"/>
    <p:sldId id="481" r:id="rId18"/>
    <p:sldId id="486" r:id="rId19"/>
    <p:sldId id="490" r:id="rId20"/>
    <p:sldId id="494" r:id="rId21"/>
  </p:sldIdLst>
  <p:sldSz cx="9144000" cy="6858000" type="screen4x3"/>
  <p:notesSz cx="7102475" cy="9388475"/>
  <p:custDataLst>
    <p:tags r:id="rId24"/>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 xmlns:p15="http://schemas.microsoft.com/office/powerpoint/2012/main">
        <p15:guide id="1" orient="horz">
          <p15:clr>
            <a:srgbClr val="A4A3A4"/>
          </p15:clr>
        </p15:guide>
        <p15:guide id="2" pos="2880">
          <p15:clr>
            <a:srgbClr val="A4A3A4"/>
          </p15:clr>
        </p15:guide>
      </p15:sldGuideLst>
    </p:ext>
    <p:ext uri="{2D200454-40CA-4A62-9FC3-DE9A4176ACB9}">
      <p15:notesGuideLst xmlns="" xmlns:p15="http://schemas.microsoft.com/office/powerpoint/2012/main">
        <p15:guide id="1" orient="horz" pos="2957" userDrawn="1">
          <p15:clr>
            <a:srgbClr val="A4A3A4"/>
          </p15:clr>
        </p15:guide>
        <p15:guide id="2" pos="2237"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6600"/>
    <a:srgbClr val="004DA8"/>
    <a:srgbClr val="FF0000"/>
    <a:srgbClr val="B0E000"/>
    <a:srgbClr val="FF5500"/>
    <a:srgbClr val="6FC400"/>
    <a:srgbClr val="002357"/>
    <a:srgbClr val="005596"/>
    <a:srgbClr val="005CE6"/>
    <a:srgbClr val="73B2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045" autoAdjust="0"/>
    <p:restoredTop sz="69272" autoAdjust="0"/>
  </p:normalViewPr>
  <p:slideViewPr>
    <p:cSldViewPr>
      <p:cViewPr varScale="1">
        <p:scale>
          <a:sx n="105" d="100"/>
          <a:sy n="105" d="100"/>
        </p:scale>
        <p:origin x="-198" y="-96"/>
      </p:cViewPr>
      <p:guideLst>
        <p:guide orient="horz"/>
        <p:guide pos="2880"/>
      </p:guideLst>
    </p:cSldViewPr>
  </p:slideViewPr>
  <p:outlineViewPr>
    <p:cViewPr>
      <p:scale>
        <a:sx n="33" d="100"/>
        <a:sy n="33" d="100"/>
      </p:scale>
      <p:origin x="0" y="4325"/>
    </p:cViewPr>
  </p:outlineViewPr>
  <p:notesTextViewPr>
    <p:cViewPr>
      <p:scale>
        <a:sx n="100" d="100"/>
        <a:sy n="100" d="100"/>
      </p:scale>
      <p:origin x="0" y="0"/>
    </p:cViewPr>
  </p:notesTextViewPr>
  <p:sorterViewPr>
    <p:cViewPr>
      <p:scale>
        <a:sx n="100" d="100"/>
        <a:sy n="100" d="100"/>
      </p:scale>
      <p:origin x="0" y="9034"/>
    </p:cViewPr>
  </p:sorterViewPr>
  <p:notesViewPr>
    <p:cSldViewPr>
      <p:cViewPr varScale="1">
        <p:scale>
          <a:sx n="67" d="100"/>
          <a:sy n="67" d="100"/>
        </p:scale>
        <p:origin x="3180" y="54"/>
      </p:cViewPr>
      <p:guideLst>
        <p:guide orient="horz" pos="2957"/>
        <p:guide pos="2237"/>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openxmlformats.org/officeDocument/2006/relationships/chartUserShapes" Target="../drawings/drawing1.xml"/><Relationship Id="rId1" Type="http://schemas.openxmlformats.org/officeDocument/2006/relationships/package" Target="../embeddings/Microsoft_Excel_Worksheet1.xlsx"/><Relationship Id="rId4"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microsoft.com/office/2011/relationships/chartStyle" Target="style10.xml"/><Relationship Id="rId2" Type="http://schemas.microsoft.com/office/2011/relationships/chartColorStyle" Target="colors10.xml"/><Relationship Id="rId1" Type="http://schemas.openxmlformats.org/officeDocument/2006/relationships/package" Target="../embeddings/Microsoft_Excel_Worksheet10.xlsx"/></Relationships>
</file>

<file path=ppt/charts/_rels/chart11.xml.rels><?xml version="1.0" encoding="UTF-8" standalone="yes"?>
<Relationships xmlns="http://schemas.openxmlformats.org/package/2006/relationships"><Relationship Id="rId3" Type="http://schemas.microsoft.com/office/2011/relationships/chartStyle" Target="style11.xml"/><Relationship Id="rId2" Type="http://schemas.microsoft.com/office/2011/relationships/chartColorStyle" Target="colors11.xml"/><Relationship Id="rId1" Type="http://schemas.openxmlformats.org/officeDocument/2006/relationships/package" Target="../embeddings/Microsoft_Excel_Worksheet11.xlsx"/></Relationships>
</file>

<file path=ppt/charts/_rels/chart12.xml.rels><?xml version="1.0" encoding="UTF-8" standalone="yes"?>
<Relationships xmlns="http://schemas.openxmlformats.org/package/2006/relationships"><Relationship Id="rId3" Type="http://schemas.microsoft.com/office/2011/relationships/chartStyle" Target="style12.xml"/><Relationship Id="rId2" Type="http://schemas.microsoft.com/office/2011/relationships/chartColorStyle" Target="colors12.xml"/><Relationship Id="rId1" Type="http://schemas.openxmlformats.org/officeDocument/2006/relationships/package" Target="../embeddings/Microsoft_Excel_Worksheet12.xlsx"/></Relationships>
</file>

<file path=ppt/charts/_rels/chart2.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3" Type="http://schemas.microsoft.com/office/2011/relationships/chartStyle" Target="style3.xml"/><Relationship Id="rId2" Type="http://schemas.microsoft.com/office/2011/relationships/chartColorStyle" Target="colors3.xml"/><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3" Type="http://schemas.microsoft.com/office/2011/relationships/chartColorStyle" Target="colors4.xml"/><Relationship Id="rId2" Type="http://schemas.openxmlformats.org/officeDocument/2006/relationships/chartUserShapes" Target="../drawings/drawing2.xml"/><Relationship Id="rId1" Type="http://schemas.openxmlformats.org/officeDocument/2006/relationships/package" Target="../embeddings/Microsoft_Excel_Worksheet4.xlsx"/><Relationship Id="rId4" Type="http://schemas.microsoft.com/office/2011/relationships/chartStyle" Target="style4.xml"/></Relationships>
</file>

<file path=ppt/charts/_rels/chart5.xml.rels><?xml version="1.0" encoding="UTF-8" standalone="yes"?>
<Relationships xmlns="http://schemas.openxmlformats.org/package/2006/relationships"><Relationship Id="rId3" Type="http://schemas.microsoft.com/office/2011/relationships/chartStyle" Target="style5.xml"/><Relationship Id="rId2" Type="http://schemas.microsoft.com/office/2011/relationships/chartColorStyle" Target="colors5.xml"/><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3" Type="http://schemas.microsoft.com/office/2011/relationships/chartStyle" Target="style6.xml"/><Relationship Id="rId2" Type="http://schemas.microsoft.com/office/2011/relationships/chartColorStyle" Target="colors6.xml"/><Relationship Id="rId1"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3" Type="http://schemas.microsoft.com/office/2011/relationships/chartStyle" Target="style7.xml"/><Relationship Id="rId2" Type="http://schemas.microsoft.com/office/2011/relationships/chartColorStyle" Target="colors7.xml"/><Relationship Id="rId1" Type="http://schemas.openxmlformats.org/officeDocument/2006/relationships/package" Target="../embeddings/Microsoft_Excel_Worksheet7.xlsx"/></Relationships>
</file>

<file path=ppt/charts/_rels/chart8.xml.rels><?xml version="1.0" encoding="UTF-8" standalone="yes"?>
<Relationships xmlns="http://schemas.openxmlformats.org/package/2006/relationships"><Relationship Id="rId3" Type="http://schemas.microsoft.com/office/2011/relationships/chartStyle" Target="style8.xml"/><Relationship Id="rId2" Type="http://schemas.microsoft.com/office/2011/relationships/chartColorStyle" Target="colors8.xml"/><Relationship Id="rId1" Type="http://schemas.openxmlformats.org/officeDocument/2006/relationships/package" Target="../embeddings/Microsoft_Excel_Worksheet8.xlsx"/></Relationships>
</file>

<file path=ppt/charts/_rels/chart9.xml.rels><?xml version="1.0" encoding="UTF-8" standalone="yes"?>
<Relationships xmlns="http://schemas.openxmlformats.org/package/2006/relationships"><Relationship Id="rId3" Type="http://schemas.microsoft.com/office/2011/relationships/chartStyle" Target="style9.xml"/><Relationship Id="rId2" Type="http://schemas.microsoft.com/office/2011/relationships/chartColorStyle" Target="colors9.xml"/><Relationship Id="rId1" Type="http://schemas.openxmlformats.org/officeDocument/2006/relationships/package" Target="../embeddings/Microsoft_Excel_Worksheet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2"/>
          <c:order val="0"/>
          <c:tx>
            <c:strRef>
              <c:f>Sheet1!$D$1</c:f>
              <c:strCache>
                <c:ptCount val="1"/>
                <c:pt idx="0">
                  <c:v>Heroin</c:v>
                </c:pt>
              </c:strCache>
            </c:strRef>
          </c:tx>
          <c:spPr>
            <a:solidFill>
              <a:schemeClr val="accent5">
                <a:lumMod val="25000"/>
              </a:schemeClr>
            </a:solidFill>
            <a:ln>
              <a:solidFill>
                <a:schemeClr val="accent5">
                  <a:lumMod val="10000"/>
                </a:schemeClr>
              </a:solidFill>
            </a:ln>
            <a:effectLst/>
          </c:spPr>
          <c:invertIfNegative val="0"/>
          <c:cat>
            <c:strRef>
              <c:f>Sheet1!$A$2:$A$10</c:f>
              <c:strCache>
                <c:ptCount val="9"/>
                <c:pt idx="0">
                  <c:v>CY2007</c:v>
                </c:pt>
                <c:pt idx="1">
                  <c:v>CY2008</c:v>
                </c:pt>
                <c:pt idx="2">
                  <c:v>CY2009</c:v>
                </c:pt>
                <c:pt idx="3">
                  <c:v>CY2010</c:v>
                </c:pt>
                <c:pt idx="4">
                  <c:v>CY2011</c:v>
                </c:pt>
                <c:pt idx="5">
                  <c:v>CY2012</c:v>
                </c:pt>
                <c:pt idx="6">
                  <c:v>CY2013</c:v>
                </c:pt>
                <c:pt idx="7">
                  <c:v>CY2014</c:v>
                </c:pt>
                <c:pt idx="8">
                  <c:v>CY2015*</c:v>
                </c:pt>
              </c:strCache>
            </c:strRef>
          </c:cat>
          <c:val>
            <c:numRef>
              <c:f>Sheet1!$D$2:$D$10</c:f>
              <c:numCache>
                <c:formatCode>General</c:formatCode>
                <c:ptCount val="9"/>
                <c:pt idx="0">
                  <c:v>100</c:v>
                </c:pt>
                <c:pt idx="1">
                  <c:v>89</c:v>
                </c:pt>
                <c:pt idx="2">
                  <c:v>107</c:v>
                </c:pt>
                <c:pt idx="3">
                  <c:v>48</c:v>
                </c:pt>
                <c:pt idx="4">
                  <c:v>101</c:v>
                </c:pt>
                <c:pt idx="5">
                  <c:v>135</c:v>
                </c:pt>
                <c:pt idx="6">
                  <c:v>213</c:v>
                </c:pt>
                <c:pt idx="7">
                  <c:v>239</c:v>
                </c:pt>
                <c:pt idx="8">
                  <c:v>344</c:v>
                </c:pt>
              </c:numCache>
            </c:numRef>
          </c:val>
        </c:ser>
        <c:ser>
          <c:idx val="3"/>
          <c:order val="1"/>
          <c:tx>
            <c:strRef>
              <c:f>Sheet1!$E$1</c:f>
              <c:strCache>
                <c:ptCount val="1"/>
                <c:pt idx="0">
                  <c:v>RxOpioids</c:v>
                </c:pt>
              </c:strCache>
            </c:strRef>
          </c:tx>
          <c:spPr>
            <a:solidFill>
              <a:schemeClr val="accent5">
                <a:lumMod val="75000"/>
              </a:schemeClr>
            </a:solidFill>
            <a:ln>
              <a:solidFill>
                <a:schemeClr val="accent5">
                  <a:lumMod val="10000"/>
                </a:schemeClr>
              </a:solidFill>
            </a:ln>
            <a:effectLst/>
          </c:spPr>
          <c:invertIfNegative val="0"/>
          <c:cat>
            <c:strRef>
              <c:f>Sheet1!$A$2:$A$10</c:f>
              <c:strCache>
                <c:ptCount val="9"/>
                <c:pt idx="0">
                  <c:v>CY2007</c:v>
                </c:pt>
                <c:pt idx="1">
                  <c:v>CY2008</c:v>
                </c:pt>
                <c:pt idx="2">
                  <c:v>CY2009</c:v>
                </c:pt>
                <c:pt idx="3">
                  <c:v>CY2010</c:v>
                </c:pt>
                <c:pt idx="4">
                  <c:v>CY2011</c:v>
                </c:pt>
                <c:pt idx="5">
                  <c:v>CY2012</c:v>
                </c:pt>
                <c:pt idx="6">
                  <c:v>CY2013</c:v>
                </c:pt>
                <c:pt idx="7">
                  <c:v>CY2014</c:v>
                </c:pt>
                <c:pt idx="8">
                  <c:v>CY2015*</c:v>
                </c:pt>
              </c:strCache>
            </c:strRef>
          </c:cat>
          <c:val>
            <c:numRef>
              <c:f>Sheet1!$E$2:$E$10</c:f>
              <c:numCache>
                <c:formatCode>General</c:formatCode>
                <c:ptCount val="9"/>
                <c:pt idx="0">
                  <c:v>399</c:v>
                </c:pt>
                <c:pt idx="1">
                  <c:v>443</c:v>
                </c:pt>
                <c:pt idx="2">
                  <c:v>411</c:v>
                </c:pt>
                <c:pt idx="3">
                  <c:v>427</c:v>
                </c:pt>
                <c:pt idx="4">
                  <c:v>513</c:v>
                </c:pt>
                <c:pt idx="5">
                  <c:v>435</c:v>
                </c:pt>
                <c:pt idx="6">
                  <c:v>506</c:v>
                </c:pt>
                <c:pt idx="7">
                  <c:v>551</c:v>
                </c:pt>
                <c:pt idx="8">
                  <c:v>560</c:v>
                </c:pt>
              </c:numCache>
            </c:numRef>
          </c:val>
        </c:ser>
        <c:dLbls>
          <c:showLegendKey val="0"/>
          <c:showVal val="0"/>
          <c:showCatName val="0"/>
          <c:showSerName val="0"/>
          <c:showPercent val="0"/>
          <c:showBubbleSize val="0"/>
        </c:dLbls>
        <c:gapWidth val="150"/>
        <c:axId val="86646784"/>
        <c:axId val="86648320"/>
      </c:barChart>
      <c:catAx>
        <c:axId val="86646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86648320"/>
        <c:crosses val="autoZero"/>
        <c:auto val="1"/>
        <c:lblAlgn val="ctr"/>
        <c:lblOffset val="100"/>
        <c:noMultiLvlLbl val="0"/>
      </c:catAx>
      <c:valAx>
        <c:axId val="8664832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a:t>Fatal Overdoses</a:t>
                </a:r>
              </a:p>
            </c:rich>
          </c:tx>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86646784"/>
        <c:crosses val="autoZero"/>
        <c:crossBetween val="between"/>
      </c:valAx>
      <c:spPr>
        <a:noFill/>
        <a:ln>
          <a:noFill/>
        </a:ln>
        <a:effectLst/>
      </c:spPr>
    </c:plotArea>
    <c:legend>
      <c:legendPos val="b"/>
      <c:layout>
        <c:manualLayout>
          <c:xMode val="edge"/>
          <c:yMode val="edge"/>
          <c:x val="0.33656003937007872"/>
          <c:y val="0.93303517981304973"/>
          <c:w val="0.41288423682616604"/>
          <c:h val="6.6964754405699281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a:pPr>
      <a:endParaRPr lang="en-US"/>
    </a:p>
  </c:txPr>
  <c:externalData r:id="rId1">
    <c:autoUpdate val="0"/>
  </c:externalData>
  <c:userShapes r:id="rId2"/>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35559257015949"/>
          <c:y val="2.6317656238916083E-2"/>
          <c:w val="0.88499709771855439"/>
          <c:h val="0.73645314605944534"/>
        </c:manualLayout>
      </c:layout>
      <c:barChart>
        <c:barDir val="col"/>
        <c:grouping val="stacked"/>
        <c:varyColors val="0"/>
        <c:ser>
          <c:idx val="0"/>
          <c:order val="0"/>
          <c:tx>
            <c:strRef>
              <c:f>Sheet1!$B$1</c:f>
              <c:strCache>
                <c:ptCount val="1"/>
                <c:pt idx="0">
                  <c:v>Fentanyl(NotPatch)</c:v>
                </c:pt>
              </c:strCache>
            </c:strRef>
          </c:tx>
          <c:spPr>
            <a:solidFill>
              <a:schemeClr val="accent4">
                <a:lumMod val="95000"/>
                <a:lumOff val="5000"/>
              </a:schemeClr>
            </a:solidFill>
            <a:ln>
              <a:solidFill>
                <a:schemeClr val="tx1"/>
              </a:solidFill>
            </a:ln>
            <a:effectLst/>
          </c:spPr>
          <c:invertIfNegative val="0"/>
          <c:cat>
            <c:strRef>
              <c:f>Sheet1!$A$2:$A$10</c:f>
              <c:strCache>
                <c:ptCount val="9"/>
                <c:pt idx="0">
                  <c:v>CY2007</c:v>
                </c:pt>
                <c:pt idx="1">
                  <c:v>CY2008</c:v>
                </c:pt>
                <c:pt idx="2">
                  <c:v>CY2009</c:v>
                </c:pt>
                <c:pt idx="3">
                  <c:v>CY2010</c:v>
                </c:pt>
                <c:pt idx="4">
                  <c:v>CY2011</c:v>
                </c:pt>
                <c:pt idx="5">
                  <c:v>CY2012</c:v>
                </c:pt>
                <c:pt idx="6">
                  <c:v>CY2013</c:v>
                </c:pt>
                <c:pt idx="7">
                  <c:v>CY2014</c:v>
                </c:pt>
                <c:pt idx="8">
                  <c:v>CY2015*</c:v>
                </c:pt>
              </c:strCache>
            </c:strRef>
          </c:cat>
          <c:val>
            <c:numRef>
              <c:f>Sheet1!$B$2:$B$10</c:f>
              <c:numCache>
                <c:formatCode>General</c:formatCode>
                <c:ptCount val="9"/>
                <c:pt idx="0">
                  <c:v>7</c:v>
                </c:pt>
                <c:pt idx="1">
                  <c:v>14</c:v>
                </c:pt>
                <c:pt idx="2">
                  <c:v>6</c:v>
                </c:pt>
                <c:pt idx="3">
                  <c:v>8</c:v>
                </c:pt>
                <c:pt idx="4">
                  <c:v>9</c:v>
                </c:pt>
                <c:pt idx="5">
                  <c:v>10</c:v>
                </c:pt>
                <c:pt idx="6">
                  <c:v>85</c:v>
                </c:pt>
                <c:pt idx="7">
                  <c:v>191</c:v>
                </c:pt>
                <c:pt idx="8">
                  <c:v>487</c:v>
                </c:pt>
              </c:numCache>
            </c:numRef>
          </c:val>
        </c:ser>
        <c:ser>
          <c:idx val="1"/>
          <c:order val="1"/>
          <c:tx>
            <c:strRef>
              <c:f>Sheet1!$C$1</c:f>
              <c:strCache>
                <c:ptCount val="1"/>
                <c:pt idx="0">
                  <c:v>Oxycodone</c:v>
                </c:pt>
              </c:strCache>
            </c:strRef>
          </c:tx>
          <c:spPr>
            <a:solidFill>
              <a:schemeClr val="accent5">
                <a:lumMod val="25000"/>
              </a:schemeClr>
            </a:solidFill>
            <a:ln>
              <a:solidFill>
                <a:schemeClr val="tx1"/>
              </a:solidFill>
            </a:ln>
            <a:effectLst/>
          </c:spPr>
          <c:invertIfNegative val="0"/>
          <c:cat>
            <c:strRef>
              <c:f>Sheet1!$A$2:$A$10</c:f>
              <c:strCache>
                <c:ptCount val="9"/>
                <c:pt idx="0">
                  <c:v>CY2007</c:v>
                </c:pt>
                <c:pt idx="1">
                  <c:v>CY2008</c:v>
                </c:pt>
                <c:pt idx="2">
                  <c:v>CY2009</c:v>
                </c:pt>
                <c:pt idx="3">
                  <c:v>CY2010</c:v>
                </c:pt>
                <c:pt idx="4">
                  <c:v>CY2011</c:v>
                </c:pt>
                <c:pt idx="5">
                  <c:v>CY2012</c:v>
                </c:pt>
                <c:pt idx="6">
                  <c:v>CY2013</c:v>
                </c:pt>
                <c:pt idx="7">
                  <c:v>CY2014</c:v>
                </c:pt>
                <c:pt idx="8">
                  <c:v>CY2015*</c:v>
                </c:pt>
              </c:strCache>
            </c:strRef>
          </c:cat>
          <c:val>
            <c:numRef>
              <c:f>Sheet1!$C$2:$C$10</c:f>
              <c:numCache>
                <c:formatCode>#,##0</c:formatCode>
                <c:ptCount val="9"/>
                <c:pt idx="0">
                  <c:v>1159</c:v>
                </c:pt>
                <c:pt idx="1">
                  <c:v>1344</c:v>
                </c:pt>
                <c:pt idx="2">
                  <c:v>1725</c:v>
                </c:pt>
                <c:pt idx="3">
                  <c:v>2249</c:v>
                </c:pt>
                <c:pt idx="4">
                  <c:v>2277</c:v>
                </c:pt>
                <c:pt idx="5">
                  <c:v>2475</c:v>
                </c:pt>
                <c:pt idx="6">
                  <c:v>2349</c:v>
                </c:pt>
                <c:pt idx="7">
                  <c:v>2233</c:v>
                </c:pt>
                <c:pt idx="8">
                  <c:v>1881</c:v>
                </c:pt>
              </c:numCache>
            </c:numRef>
          </c:val>
        </c:ser>
        <c:ser>
          <c:idx val="2"/>
          <c:order val="2"/>
          <c:tx>
            <c:strRef>
              <c:f>Sheet1!$D$1</c:f>
              <c:strCache>
                <c:ptCount val="1"/>
                <c:pt idx="0">
                  <c:v>Hydrocodone</c:v>
                </c:pt>
              </c:strCache>
            </c:strRef>
          </c:tx>
          <c:spPr>
            <a:solidFill>
              <a:schemeClr val="accent5">
                <a:lumMod val="50000"/>
              </a:schemeClr>
            </a:solidFill>
            <a:ln w="6350">
              <a:solidFill>
                <a:schemeClr val="tx1"/>
              </a:solidFill>
            </a:ln>
            <a:effectLst/>
          </c:spPr>
          <c:invertIfNegative val="0"/>
          <c:cat>
            <c:strRef>
              <c:f>Sheet1!$A$2:$A$10</c:f>
              <c:strCache>
                <c:ptCount val="9"/>
                <c:pt idx="0">
                  <c:v>CY2007</c:v>
                </c:pt>
                <c:pt idx="1">
                  <c:v>CY2008</c:v>
                </c:pt>
                <c:pt idx="2">
                  <c:v>CY2009</c:v>
                </c:pt>
                <c:pt idx="3">
                  <c:v>CY2010</c:v>
                </c:pt>
                <c:pt idx="4">
                  <c:v>CY2011</c:v>
                </c:pt>
                <c:pt idx="5">
                  <c:v>CY2012</c:v>
                </c:pt>
                <c:pt idx="6">
                  <c:v>CY2013</c:v>
                </c:pt>
                <c:pt idx="7">
                  <c:v>CY2014</c:v>
                </c:pt>
                <c:pt idx="8">
                  <c:v>CY2015*</c:v>
                </c:pt>
              </c:strCache>
            </c:strRef>
          </c:cat>
          <c:val>
            <c:numRef>
              <c:f>Sheet1!$D$2:$D$10</c:f>
              <c:numCache>
                <c:formatCode>#,##0</c:formatCode>
                <c:ptCount val="9"/>
                <c:pt idx="0">
                  <c:v>1217</c:v>
                </c:pt>
                <c:pt idx="1">
                  <c:v>1358</c:v>
                </c:pt>
                <c:pt idx="2">
                  <c:v>1543</c:v>
                </c:pt>
                <c:pt idx="3">
                  <c:v>1461</c:v>
                </c:pt>
                <c:pt idx="4">
                  <c:v>1634</c:v>
                </c:pt>
                <c:pt idx="5">
                  <c:v>1752</c:v>
                </c:pt>
                <c:pt idx="6">
                  <c:v>1621</c:v>
                </c:pt>
                <c:pt idx="7">
                  <c:v>1443</c:v>
                </c:pt>
                <c:pt idx="8">
                  <c:v>1106</c:v>
                </c:pt>
              </c:numCache>
            </c:numRef>
          </c:val>
        </c:ser>
        <c:ser>
          <c:idx val="3"/>
          <c:order val="3"/>
          <c:tx>
            <c:strRef>
              <c:f>Sheet1!$E$1</c:f>
              <c:strCache>
                <c:ptCount val="1"/>
                <c:pt idx="0">
                  <c:v>Buprenorphine</c:v>
                </c:pt>
              </c:strCache>
            </c:strRef>
          </c:tx>
          <c:spPr>
            <a:solidFill>
              <a:schemeClr val="accent5">
                <a:lumMod val="75000"/>
              </a:schemeClr>
            </a:solidFill>
            <a:ln w="6350">
              <a:solidFill>
                <a:schemeClr val="tx1"/>
              </a:solidFill>
            </a:ln>
            <a:effectLst/>
          </c:spPr>
          <c:invertIfNegative val="0"/>
          <c:cat>
            <c:strRef>
              <c:f>Sheet1!$A$2:$A$10</c:f>
              <c:strCache>
                <c:ptCount val="9"/>
                <c:pt idx="0">
                  <c:v>CY2007</c:v>
                </c:pt>
                <c:pt idx="1">
                  <c:v>CY2008</c:v>
                </c:pt>
                <c:pt idx="2">
                  <c:v>CY2009</c:v>
                </c:pt>
                <c:pt idx="3">
                  <c:v>CY2010</c:v>
                </c:pt>
                <c:pt idx="4">
                  <c:v>CY2011</c:v>
                </c:pt>
                <c:pt idx="5">
                  <c:v>CY2012</c:v>
                </c:pt>
                <c:pt idx="6">
                  <c:v>CY2013</c:v>
                </c:pt>
                <c:pt idx="7">
                  <c:v>CY2014</c:v>
                </c:pt>
                <c:pt idx="8">
                  <c:v>CY2015*</c:v>
                </c:pt>
              </c:strCache>
            </c:strRef>
          </c:cat>
          <c:val>
            <c:numRef>
              <c:f>Sheet1!$E$2:$E$10</c:f>
              <c:numCache>
                <c:formatCode>#,##0</c:formatCode>
                <c:ptCount val="9"/>
                <c:pt idx="0">
                  <c:v>102</c:v>
                </c:pt>
                <c:pt idx="1">
                  <c:v>257</c:v>
                </c:pt>
                <c:pt idx="2">
                  <c:v>405</c:v>
                </c:pt>
                <c:pt idx="3">
                  <c:v>475</c:v>
                </c:pt>
                <c:pt idx="4">
                  <c:v>503</c:v>
                </c:pt>
                <c:pt idx="5">
                  <c:v>710</c:v>
                </c:pt>
                <c:pt idx="6">
                  <c:v>818</c:v>
                </c:pt>
                <c:pt idx="7">
                  <c:v>1055</c:v>
                </c:pt>
                <c:pt idx="8">
                  <c:v>1308</c:v>
                </c:pt>
              </c:numCache>
            </c:numRef>
          </c:val>
        </c:ser>
        <c:ser>
          <c:idx val="4"/>
          <c:order val="4"/>
          <c:tx>
            <c:strRef>
              <c:f>Sheet1!$F$1</c:f>
              <c:strCache>
                <c:ptCount val="1"/>
                <c:pt idx="0">
                  <c:v>RxOpOther</c:v>
                </c:pt>
              </c:strCache>
            </c:strRef>
          </c:tx>
          <c:spPr>
            <a:solidFill>
              <a:schemeClr val="accent5">
                <a:lumMod val="90000"/>
              </a:schemeClr>
            </a:solidFill>
            <a:ln w="6350">
              <a:solidFill>
                <a:schemeClr val="tx1"/>
              </a:solidFill>
            </a:ln>
            <a:effectLst/>
          </c:spPr>
          <c:invertIfNegative val="0"/>
          <c:cat>
            <c:strRef>
              <c:f>Sheet1!$A$2:$A$10</c:f>
              <c:strCache>
                <c:ptCount val="9"/>
                <c:pt idx="0">
                  <c:v>CY2007</c:v>
                </c:pt>
                <c:pt idx="1">
                  <c:v>CY2008</c:v>
                </c:pt>
                <c:pt idx="2">
                  <c:v>CY2009</c:v>
                </c:pt>
                <c:pt idx="3">
                  <c:v>CY2010</c:v>
                </c:pt>
                <c:pt idx="4">
                  <c:v>CY2011</c:v>
                </c:pt>
                <c:pt idx="5">
                  <c:v>CY2012</c:v>
                </c:pt>
                <c:pt idx="6">
                  <c:v>CY2013</c:v>
                </c:pt>
                <c:pt idx="7">
                  <c:v>CY2014</c:v>
                </c:pt>
                <c:pt idx="8">
                  <c:v>CY2015*</c:v>
                </c:pt>
              </c:strCache>
            </c:strRef>
          </c:cat>
          <c:val>
            <c:numRef>
              <c:f>Sheet1!$F$2:$F$10</c:f>
              <c:numCache>
                <c:formatCode>#,##0</c:formatCode>
                <c:ptCount val="9"/>
                <c:pt idx="0">
                  <c:v>1010</c:v>
                </c:pt>
                <c:pt idx="1">
                  <c:v>1134</c:v>
                </c:pt>
                <c:pt idx="2">
                  <c:v>1306</c:v>
                </c:pt>
                <c:pt idx="3">
                  <c:v>1415</c:v>
                </c:pt>
                <c:pt idx="4">
                  <c:v>1664</c:v>
                </c:pt>
                <c:pt idx="5">
                  <c:v>1789</c:v>
                </c:pt>
                <c:pt idx="6">
                  <c:v>1651</c:v>
                </c:pt>
                <c:pt idx="7">
                  <c:v>1545</c:v>
                </c:pt>
                <c:pt idx="8">
                  <c:v>1330</c:v>
                </c:pt>
              </c:numCache>
            </c:numRef>
          </c:val>
        </c:ser>
        <c:dLbls>
          <c:showLegendKey val="0"/>
          <c:showVal val="0"/>
          <c:showCatName val="0"/>
          <c:showSerName val="0"/>
          <c:showPercent val="0"/>
          <c:showBubbleSize val="0"/>
        </c:dLbls>
        <c:gapWidth val="150"/>
        <c:overlap val="100"/>
        <c:axId val="123976704"/>
        <c:axId val="123978496"/>
      </c:barChart>
      <c:catAx>
        <c:axId val="123976704"/>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3978496"/>
        <c:crosses val="autoZero"/>
        <c:auto val="1"/>
        <c:lblAlgn val="ctr"/>
        <c:lblOffset val="100"/>
        <c:noMultiLvlLbl val="0"/>
      </c:catAx>
      <c:valAx>
        <c:axId val="1239784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smtClean="0"/>
                  <a:t>Cases Submitted to DFS</a:t>
                </a:r>
                <a:endParaRPr lang="en-US" dirty="0"/>
              </a:p>
            </c:rich>
          </c:tx>
          <c:layout/>
          <c:overlay val="0"/>
          <c:spPr>
            <a:noFill/>
            <a:ln>
              <a:noFill/>
            </a:ln>
            <a:effectLst/>
          </c:sp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3976704"/>
        <c:crosses val="autoZero"/>
        <c:crossBetween val="between"/>
      </c:valAx>
      <c:spPr>
        <a:noFill/>
        <a:ln>
          <a:noFill/>
        </a:ln>
        <a:effectLst/>
      </c:spPr>
    </c:plotArea>
    <c:legend>
      <c:legendPos val="b"/>
      <c:layout>
        <c:manualLayout>
          <c:xMode val="edge"/>
          <c:yMode val="edge"/>
          <c:x val="9.4397082576216415E-2"/>
          <c:y val="0.82829644605235153"/>
          <c:w val="0.8608851958409045"/>
          <c:h val="4.332517556927005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chart>
  <c:spPr>
    <a:noFill/>
    <a:ln>
      <a:noFill/>
    </a:ln>
    <a:effectLst/>
  </c:spPr>
  <c:txPr>
    <a:bodyPr/>
    <a:lstStyle/>
    <a:p>
      <a:pPr>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1"/>
          <c:order val="1"/>
          <c:tx>
            <c:strRef>
              <c:f>'Hosp&amp;DFS'!$H$2</c:f>
              <c:strCache>
                <c:ptCount val="1"/>
                <c:pt idx="0">
                  <c:v>RxOp(w/Fentanyl Patch)</c:v>
                </c:pt>
              </c:strCache>
            </c:strRef>
          </c:tx>
          <c:spPr>
            <a:ln w="28575" cap="rnd">
              <a:solidFill>
                <a:schemeClr val="tx1"/>
              </a:solidFill>
              <a:prstDash val="solid"/>
              <a:round/>
            </a:ln>
            <a:effectLst/>
          </c:spPr>
          <c:marker>
            <c:symbol val="star"/>
            <c:size val="9"/>
            <c:spPr>
              <a:noFill/>
              <a:ln w="9525">
                <a:solidFill>
                  <a:schemeClr val="accent2"/>
                </a:solidFill>
              </a:ln>
              <a:effectLst/>
            </c:spPr>
          </c:marker>
          <c:cat>
            <c:strRef>
              <c:f>'Hosp&amp;DFS'!$A$3:$A$11</c:f>
              <c:strCache>
                <c:ptCount val="9"/>
                <c:pt idx="0">
                  <c:v>CY2007</c:v>
                </c:pt>
                <c:pt idx="1">
                  <c:v>CY2008</c:v>
                </c:pt>
                <c:pt idx="2">
                  <c:v>CY2009</c:v>
                </c:pt>
                <c:pt idx="3">
                  <c:v>CY2010</c:v>
                </c:pt>
                <c:pt idx="4">
                  <c:v>CY2011</c:v>
                </c:pt>
                <c:pt idx="5">
                  <c:v>CY2012</c:v>
                </c:pt>
                <c:pt idx="6">
                  <c:v>CY2013</c:v>
                </c:pt>
                <c:pt idx="7">
                  <c:v>CY2014</c:v>
                </c:pt>
                <c:pt idx="8">
                  <c:v>CY2015*</c:v>
                </c:pt>
              </c:strCache>
            </c:strRef>
          </c:cat>
          <c:val>
            <c:numRef>
              <c:f>'Hosp&amp;DFS'!$H$3:$H$11</c:f>
              <c:numCache>
                <c:formatCode>#,##0</c:formatCode>
                <c:ptCount val="9"/>
                <c:pt idx="0">
                  <c:v>3488</c:v>
                </c:pt>
                <c:pt idx="1">
                  <c:v>4093</c:v>
                </c:pt>
                <c:pt idx="2">
                  <c:v>4979</c:v>
                </c:pt>
                <c:pt idx="3">
                  <c:v>5600</c:v>
                </c:pt>
                <c:pt idx="4">
                  <c:v>6078</c:v>
                </c:pt>
                <c:pt idx="5">
                  <c:v>6726</c:v>
                </c:pt>
                <c:pt idx="6">
                  <c:v>6439</c:v>
                </c:pt>
                <c:pt idx="7">
                  <c:v>6276</c:v>
                </c:pt>
                <c:pt idx="8">
                  <c:v>5635</c:v>
                </c:pt>
              </c:numCache>
            </c:numRef>
          </c:val>
          <c:smooth val="0"/>
        </c:ser>
        <c:ser>
          <c:idx val="2"/>
          <c:order val="2"/>
          <c:tx>
            <c:strRef>
              <c:f>'Hosp&amp;DFS'!$I$2</c:f>
              <c:strCache>
                <c:ptCount val="1"/>
                <c:pt idx="0">
                  <c:v>Heroin</c:v>
                </c:pt>
              </c:strCache>
            </c:strRef>
          </c:tx>
          <c:spPr>
            <a:ln w="28575" cap="rnd">
              <a:solidFill>
                <a:srgbClr val="336600"/>
              </a:solidFill>
              <a:round/>
            </a:ln>
            <a:effectLst/>
          </c:spPr>
          <c:marker>
            <c:symbol val="triangle"/>
            <c:size val="5"/>
            <c:spPr>
              <a:solidFill>
                <a:srgbClr val="336600"/>
              </a:solidFill>
              <a:ln w="9525">
                <a:solidFill>
                  <a:srgbClr val="336600"/>
                </a:solidFill>
              </a:ln>
              <a:effectLst/>
            </c:spPr>
          </c:marker>
          <c:cat>
            <c:strRef>
              <c:f>'Hosp&amp;DFS'!$A$3:$A$11</c:f>
              <c:strCache>
                <c:ptCount val="9"/>
                <c:pt idx="0">
                  <c:v>CY2007</c:v>
                </c:pt>
                <c:pt idx="1">
                  <c:v>CY2008</c:v>
                </c:pt>
                <c:pt idx="2">
                  <c:v>CY2009</c:v>
                </c:pt>
                <c:pt idx="3">
                  <c:v>CY2010</c:v>
                </c:pt>
                <c:pt idx="4">
                  <c:v>CY2011</c:v>
                </c:pt>
                <c:pt idx="5">
                  <c:v>CY2012</c:v>
                </c:pt>
                <c:pt idx="6">
                  <c:v>CY2013</c:v>
                </c:pt>
                <c:pt idx="7">
                  <c:v>CY2014</c:v>
                </c:pt>
                <c:pt idx="8">
                  <c:v>CY2015*</c:v>
                </c:pt>
              </c:strCache>
            </c:strRef>
          </c:cat>
          <c:val>
            <c:numRef>
              <c:f>'Hosp&amp;DFS'!$I$3:$I$11</c:f>
              <c:numCache>
                <c:formatCode>#,##0</c:formatCode>
                <c:ptCount val="9"/>
                <c:pt idx="0">
                  <c:v>1569</c:v>
                </c:pt>
                <c:pt idx="1">
                  <c:v>1859</c:v>
                </c:pt>
                <c:pt idx="2">
                  <c:v>2129</c:v>
                </c:pt>
                <c:pt idx="3">
                  <c:v>2063</c:v>
                </c:pt>
                <c:pt idx="4">
                  <c:v>2193</c:v>
                </c:pt>
                <c:pt idx="5">
                  <c:v>2698</c:v>
                </c:pt>
                <c:pt idx="6">
                  <c:v>3890</c:v>
                </c:pt>
                <c:pt idx="7">
                  <c:v>4496</c:v>
                </c:pt>
                <c:pt idx="8">
                  <c:v>5136</c:v>
                </c:pt>
              </c:numCache>
            </c:numRef>
          </c:val>
          <c:smooth val="0"/>
        </c:ser>
        <c:dLbls>
          <c:showLegendKey val="0"/>
          <c:showVal val="0"/>
          <c:showCatName val="0"/>
          <c:showSerName val="0"/>
          <c:showPercent val="0"/>
          <c:showBubbleSize val="0"/>
        </c:dLbls>
        <c:marker val="1"/>
        <c:smooth val="0"/>
        <c:axId val="88249472"/>
        <c:axId val="88251008"/>
      </c:lineChart>
      <c:lineChart>
        <c:grouping val="standard"/>
        <c:varyColors val="0"/>
        <c:ser>
          <c:idx val="0"/>
          <c:order val="0"/>
          <c:tx>
            <c:strRef>
              <c:f>'Hosp&amp;DFS'!$G$2</c:f>
              <c:strCache>
                <c:ptCount val="1"/>
                <c:pt idx="0">
                  <c:v>Fentanyl &amp; Derivatives</c:v>
                </c:pt>
              </c:strCache>
            </c:strRef>
          </c:tx>
          <c:spPr>
            <a:ln w="19050" cap="rnd">
              <a:solidFill>
                <a:srgbClr val="FF0000"/>
              </a:solidFill>
              <a:round/>
            </a:ln>
            <a:effectLst/>
          </c:spPr>
          <c:marker>
            <c:symbol val="none"/>
          </c:marker>
          <c:cat>
            <c:strRef>
              <c:f>'Hosp&amp;DFS'!$A$3:$A$11</c:f>
              <c:strCache>
                <c:ptCount val="9"/>
                <c:pt idx="0">
                  <c:v>CY2007</c:v>
                </c:pt>
                <c:pt idx="1">
                  <c:v>CY2008</c:v>
                </c:pt>
                <c:pt idx="2">
                  <c:v>CY2009</c:v>
                </c:pt>
                <c:pt idx="3">
                  <c:v>CY2010</c:v>
                </c:pt>
                <c:pt idx="4">
                  <c:v>CY2011</c:v>
                </c:pt>
                <c:pt idx="5">
                  <c:v>CY2012</c:v>
                </c:pt>
                <c:pt idx="6">
                  <c:v>CY2013</c:v>
                </c:pt>
                <c:pt idx="7">
                  <c:v>CY2014</c:v>
                </c:pt>
                <c:pt idx="8">
                  <c:v>CY2015*</c:v>
                </c:pt>
              </c:strCache>
            </c:strRef>
          </c:cat>
          <c:val>
            <c:numRef>
              <c:f>'Hosp&amp;DFS'!$G$3:$G$11</c:f>
              <c:numCache>
                <c:formatCode>General</c:formatCode>
                <c:ptCount val="9"/>
                <c:pt idx="0">
                  <c:v>7</c:v>
                </c:pt>
                <c:pt idx="1">
                  <c:v>14</c:v>
                </c:pt>
                <c:pt idx="2">
                  <c:v>6</c:v>
                </c:pt>
                <c:pt idx="3">
                  <c:v>8</c:v>
                </c:pt>
                <c:pt idx="4">
                  <c:v>9</c:v>
                </c:pt>
                <c:pt idx="5">
                  <c:v>10</c:v>
                </c:pt>
                <c:pt idx="6">
                  <c:v>85</c:v>
                </c:pt>
                <c:pt idx="7">
                  <c:v>191</c:v>
                </c:pt>
                <c:pt idx="8">
                  <c:v>487</c:v>
                </c:pt>
              </c:numCache>
            </c:numRef>
          </c:val>
          <c:smooth val="0"/>
        </c:ser>
        <c:dLbls>
          <c:showLegendKey val="0"/>
          <c:showVal val="0"/>
          <c:showCatName val="0"/>
          <c:showSerName val="0"/>
          <c:showPercent val="0"/>
          <c:showBubbleSize val="0"/>
        </c:dLbls>
        <c:marker val="1"/>
        <c:smooth val="0"/>
        <c:axId val="88255104"/>
        <c:axId val="88253184"/>
      </c:lineChart>
      <c:catAx>
        <c:axId val="882494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88251008"/>
        <c:crosses val="autoZero"/>
        <c:auto val="1"/>
        <c:lblAlgn val="ctr"/>
        <c:lblOffset val="100"/>
        <c:noMultiLvlLbl val="0"/>
      </c:catAx>
      <c:valAx>
        <c:axId val="8825100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smtClean="0"/>
                  <a:t>Heroin &amp; Prescription Opioids (w/Fentanyl Patch)</a:t>
                </a:r>
                <a:endParaRPr lang="en-US" dirty="0"/>
              </a:p>
            </c:rich>
          </c:tx>
          <c:overlay val="0"/>
          <c:spPr>
            <a:noFill/>
            <a:ln>
              <a:noFill/>
            </a:ln>
            <a:effectLst/>
          </c:sp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88249472"/>
        <c:crosses val="autoZero"/>
        <c:crossBetween val="between"/>
      </c:valAx>
      <c:valAx>
        <c:axId val="88253184"/>
        <c:scaling>
          <c:orientation val="minMax"/>
        </c:scaling>
        <c:delete val="0"/>
        <c:axPos val="r"/>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b="1" dirty="0" smtClean="0">
                    <a:solidFill>
                      <a:srgbClr val="FF0000"/>
                    </a:solidFill>
                  </a:rPr>
                  <a:t>Fentanyl &amp; Derivatives</a:t>
                </a:r>
                <a:endParaRPr lang="en-US" b="1" dirty="0">
                  <a:solidFill>
                    <a:srgbClr val="FF0000"/>
                  </a:solidFill>
                </a:endParaRPr>
              </a:p>
            </c:rich>
          </c:tx>
          <c:overlay val="0"/>
          <c:spPr>
            <a:noFill/>
            <a:ln>
              <a:noFill/>
            </a:ln>
            <a:effectLst/>
          </c:sp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88255104"/>
        <c:crosses val="max"/>
        <c:crossBetween val="between"/>
      </c:valAx>
      <c:catAx>
        <c:axId val="88255104"/>
        <c:scaling>
          <c:orientation val="minMax"/>
        </c:scaling>
        <c:delete val="1"/>
        <c:axPos val="b"/>
        <c:numFmt formatCode="General" sourceLinked="1"/>
        <c:majorTickMark val="out"/>
        <c:minorTickMark val="none"/>
        <c:tickLblPos val="nextTo"/>
        <c:crossAx val="88253184"/>
        <c:crosses val="autoZero"/>
        <c:auto val="1"/>
        <c:lblAlgn val="ctr"/>
        <c:lblOffset val="100"/>
        <c:noMultiLvlLbl val="0"/>
      </c:catAx>
      <c:spPr>
        <a:noFill/>
        <a:ln>
          <a:noFill/>
        </a:ln>
        <a:effectLst/>
      </c:spPr>
    </c:plotArea>
    <c:legend>
      <c:legendPos val="b"/>
      <c:layout>
        <c:manualLayout>
          <c:xMode val="edge"/>
          <c:yMode val="edge"/>
          <c:x val="0.14073957702402584"/>
          <c:y val="0.92387298178636756"/>
          <c:w val="0.70778868200632128"/>
          <c:h val="6.4470365273108773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5772133050676361E-2"/>
          <c:y val="2.9507675176966515E-2"/>
          <c:w val="0.88659966182111849"/>
          <c:h val="0.83834645669291341"/>
        </c:manualLayout>
      </c:layout>
      <c:barChart>
        <c:barDir val="col"/>
        <c:grouping val="stacked"/>
        <c:varyColors val="0"/>
        <c:ser>
          <c:idx val="0"/>
          <c:order val="0"/>
          <c:tx>
            <c:strRef>
              <c:f>Sheet1!$B$1</c:f>
              <c:strCache>
                <c:ptCount val="1"/>
                <c:pt idx="0">
                  <c:v>Fentanyl</c:v>
                </c:pt>
              </c:strCache>
            </c:strRef>
          </c:tx>
          <c:spPr>
            <a:solidFill>
              <a:schemeClr val="accent5">
                <a:lumMod val="10000"/>
              </a:schemeClr>
            </a:solidFill>
            <a:ln>
              <a:solidFill>
                <a:schemeClr val="accent5">
                  <a:lumMod val="10000"/>
                </a:schemeClr>
              </a:solidFill>
            </a:ln>
            <a:effectLst/>
          </c:spPr>
          <c:invertIfNegative val="0"/>
          <c:cat>
            <c:strRef>
              <c:f>Sheet1!$A$2:$A$10</c:f>
              <c:strCache>
                <c:ptCount val="9"/>
                <c:pt idx="0">
                  <c:v>CY2007</c:v>
                </c:pt>
                <c:pt idx="1">
                  <c:v>CY2008</c:v>
                </c:pt>
                <c:pt idx="2">
                  <c:v>CY2009</c:v>
                </c:pt>
                <c:pt idx="3">
                  <c:v>CY2010</c:v>
                </c:pt>
                <c:pt idx="4">
                  <c:v>CY2011</c:v>
                </c:pt>
                <c:pt idx="5">
                  <c:v>CY2012</c:v>
                </c:pt>
                <c:pt idx="6">
                  <c:v>CY2013</c:v>
                </c:pt>
                <c:pt idx="7">
                  <c:v>CY2014</c:v>
                </c:pt>
                <c:pt idx="8">
                  <c:v>CY2015</c:v>
                </c:pt>
              </c:strCache>
            </c:strRef>
          </c:cat>
          <c:val>
            <c:numRef>
              <c:f>Sheet1!$B$2:$B$10</c:f>
              <c:numCache>
                <c:formatCode>General</c:formatCode>
                <c:ptCount val="9"/>
                <c:pt idx="0">
                  <c:v>48</c:v>
                </c:pt>
                <c:pt idx="1">
                  <c:v>68</c:v>
                </c:pt>
                <c:pt idx="2">
                  <c:v>43</c:v>
                </c:pt>
                <c:pt idx="3">
                  <c:v>64</c:v>
                </c:pt>
                <c:pt idx="4">
                  <c:v>52</c:v>
                </c:pt>
                <c:pt idx="5">
                  <c:v>50</c:v>
                </c:pt>
                <c:pt idx="6">
                  <c:v>96</c:v>
                </c:pt>
                <c:pt idx="7">
                  <c:v>112</c:v>
                </c:pt>
                <c:pt idx="8">
                  <c:v>123</c:v>
                </c:pt>
              </c:numCache>
            </c:numRef>
          </c:val>
        </c:ser>
        <c:ser>
          <c:idx val="1"/>
          <c:order val="1"/>
          <c:tx>
            <c:strRef>
              <c:f>Sheet1!$C$1</c:f>
              <c:strCache>
                <c:ptCount val="1"/>
                <c:pt idx="0">
                  <c:v>Heroin</c:v>
                </c:pt>
              </c:strCache>
            </c:strRef>
          </c:tx>
          <c:spPr>
            <a:solidFill>
              <a:schemeClr val="accent5">
                <a:lumMod val="50000"/>
              </a:schemeClr>
            </a:solidFill>
            <a:ln>
              <a:solidFill>
                <a:schemeClr val="accent5">
                  <a:lumMod val="10000"/>
                </a:schemeClr>
              </a:solidFill>
            </a:ln>
            <a:effectLst/>
          </c:spPr>
          <c:invertIfNegative val="0"/>
          <c:cat>
            <c:strRef>
              <c:f>Sheet1!$A$2:$A$10</c:f>
              <c:strCache>
                <c:ptCount val="9"/>
                <c:pt idx="0">
                  <c:v>CY2007</c:v>
                </c:pt>
                <c:pt idx="1">
                  <c:v>CY2008</c:v>
                </c:pt>
                <c:pt idx="2">
                  <c:v>CY2009</c:v>
                </c:pt>
                <c:pt idx="3">
                  <c:v>CY2010</c:v>
                </c:pt>
                <c:pt idx="4">
                  <c:v>CY2011</c:v>
                </c:pt>
                <c:pt idx="5">
                  <c:v>CY2012</c:v>
                </c:pt>
                <c:pt idx="6">
                  <c:v>CY2013</c:v>
                </c:pt>
                <c:pt idx="7">
                  <c:v>CY2014</c:v>
                </c:pt>
                <c:pt idx="8">
                  <c:v>CY2015</c:v>
                </c:pt>
              </c:strCache>
            </c:strRef>
          </c:cat>
          <c:val>
            <c:numRef>
              <c:f>Sheet1!$C$2:$C$10</c:f>
              <c:numCache>
                <c:formatCode>General</c:formatCode>
                <c:ptCount val="9"/>
                <c:pt idx="0">
                  <c:v>100</c:v>
                </c:pt>
                <c:pt idx="1">
                  <c:v>89</c:v>
                </c:pt>
                <c:pt idx="2">
                  <c:v>107</c:v>
                </c:pt>
                <c:pt idx="3">
                  <c:v>48</c:v>
                </c:pt>
                <c:pt idx="4">
                  <c:v>99</c:v>
                </c:pt>
                <c:pt idx="5">
                  <c:v>135</c:v>
                </c:pt>
                <c:pt idx="6">
                  <c:v>207</c:v>
                </c:pt>
                <c:pt idx="7">
                  <c:v>217</c:v>
                </c:pt>
                <c:pt idx="8">
                  <c:v>239</c:v>
                </c:pt>
              </c:numCache>
            </c:numRef>
          </c:val>
        </c:ser>
        <c:ser>
          <c:idx val="2"/>
          <c:order val="2"/>
          <c:tx>
            <c:strRef>
              <c:f>Sheet1!$D$1</c:f>
              <c:strCache>
                <c:ptCount val="1"/>
                <c:pt idx="0">
                  <c:v>Fentanyl &amp; Heroin</c:v>
                </c:pt>
              </c:strCache>
            </c:strRef>
          </c:tx>
          <c:spPr>
            <a:solidFill>
              <a:schemeClr val="accent5">
                <a:lumMod val="90000"/>
              </a:schemeClr>
            </a:solidFill>
            <a:ln>
              <a:solidFill>
                <a:schemeClr val="accent5">
                  <a:lumMod val="10000"/>
                </a:schemeClr>
              </a:solidFill>
            </a:ln>
            <a:effectLst/>
          </c:spPr>
          <c:invertIfNegative val="0"/>
          <c:cat>
            <c:strRef>
              <c:f>Sheet1!$A$2:$A$10</c:f>
              <c:strCache>
                <c:ptCount val="9"/>
                <c:pt idx="0">
                  <c:v>CY2007</c:v>
                </c:pt>
                <c:pt idx="1">
                  <c:v>CY2008</c:v>
                </c:pt>
                <c:pt idx="2">
                  <c:v>CY2009</c:v>
                </c:pt>
                <c:pt idx="3">
                  <c:v>CY2010</c:v>
                </c:pt>
                <c:pt idx="4">
                  <c:v>CY2011</c:v>
                </c:pt>
                <c:pt idx="5">
                  <c:v>CY2012</c:v>
                </c:pt>
                <c:pt idx="6">
                  <c:v>CY2013</c:v>
                </c:pt>
                <c:pt idx="7">
                  <c:v>CY2014</c:v>
                </c:pt>
                <c:pt idx="8">
                  <c:v>CY2015</c:v>
                </c:pt>
              </c:strCache>
            </c:strRef>
          </c:cat>
          <c:val>
            <c:numRef>
              <c:f>Sheet1!$D$2:$D$10</c:f>
              <c:numCache>
                <c:formatCode>General</c:formatCode>
                <c:ptCount val="9"/>
                <c:pt idx="0">
                  <c:v>0</c:v>
                </c:pt>
                <c:pt idx="1">
                  <c:v>0</c:v>
                </c:pt>
                <c:pt idx="2">
                  <c:v>0</c:v>
                </c:pt>
                <c:pt idx="3">
                  <c:v>0</c:v>
                </c:pt>
                <c:pt idx="4">
                  <c:v>2</c:v>
                </c:pt>
                <c:pt idx="5">
                  <c:v>0</c:v>
                </c:pt>
                <c:pt idx="6">
                  <c:v>6</c:v>
                </c:pt>
                <c:pt idx="7">
                  <c:v>22</c:v>
                </c:pt>
                <c:pt idx="8">
                  <c:v>95</c:v>
                </c:pt>
              </c:numCache>
            </c:numRef>
          </c:val>
        </c:ser>
        <c:dLbls>
          <c:showLegendKey val="0"/>
          <c:showVal val="0"/>
          <c:showCatName val="0"/>
          <c:showSerName val="0"/>
          <c:showPercent val="0"/>
          <c:showBubbleSize val="0"/>
        </c:dLbls>
        <c:gapWidth val="150"/>
        <c:overlap val="100"/>
        <c:axId val="128462848"/>
        <c:axId val="128464768"/>
      </c:barChart>
      <c:lineChart>
        <c:grouping val="stacked"/>
        <c:varyColors val="0"/>
        <c:ser>
          <c:idx val="3"/>
          <c:order val="3"/>
          <c:tx>
            <c:strRef>
              <c:f>Sheet1!$E$1</c:f>
              <c:strCache>
                <c:ptCount val="1"/>
                <c:pt idx="0">
                  <c:v>RxOpioid, No Fentanyl</c:v>
                </c:pt>
              </c:strCache>
            </c:strRef>
          </c:tx>
          <c:spPr>
            <a:ln w="28575" cap="rnd">
              <a:solidFill>
                <a:schemeClr val="accent4"/>
              </a:solidFill>
              <a:round/>
            </a:ln>
            <a:effectLst/>
          </c:spPr>
          <c:marker>
            <c:symbol val="star"/>
            <c:size val="7"/>
            <c:spPr>
              <a:noFill/>
              <a:ln w="9525">
                <a:solidFill>
                  <a:schemeClr val="accent4"/>
                </a:solidFill>
              </a:ln>
              <a:effectLst/>
            </c:spPr>
          </c:marker>
          <c:cat>
            <c:strRef>
              <c:f>Sheet1!$A$2:$A$10</c:f>
              <c:strCache>
                <c:ptCount val="9"/>
                <c:pt idx="0">
                  <c:v>CY2007</c:v>
                </c:pt>
                <c:pt idx="1">
                  <c:v>CY2008</c:v>
                </c:pt>
                <c:pt idx="2">
                  <c:v>CY2009</c:v>
                </c:pt>
                <c:pt idx="3">
                  <c:v>CY2010</c:v>
                </c:pt>
                <c:pt idx="4">
                  <c:v>CY2011</c:v>
                </c:pt>
                <c:pt idx="5">
                  <c:v>CY2012</c:v>
                </c:pt>
                <c:pt idx="6">
                  <c:v>CY2013</c:v>
                </c:pt>
                <c:pt idx="7">
                  <c:v>CY2014</c:v>
                </c:pt>
                <c:pt idx="8">
                  <c:v>CY2015</c:v>
                </c:pt>
              </c:strCache>
            </c:strRef>
          </c:cat>
          <c:val>
            <c:numRef>
              <c:f>Sheet1!$E$2:$E$10</c:f>
              <c:numCache>
                <c:formatCode>General</c:formatCode>
                <c:ptCount val="9"/>
                <c:pt idx="0">
                  <c:v>351</c:v>
                </c:pt>
                <c:pt idx="1">
                  <c:v>375</c:v>
                </c:pt>
                <c:pt idx="2">
                  <c:v>368</c:v>
                </c:pt>
                <c:pt idx="3">
                  <c:v>363</c:v>
                </c:pt>
                <c:pt idx="4">
                  <c:v>459</c:v>
                </c:pt>
                <c:pt idx="5">
                  <c:v>385</c:v>
                </c:pt>
                <c:pt idx="6">
                  <c:v>404</c:v>
                </c:pt>
                <c:pt idx="7">
                  <c:v>417</c:v>
                </c:pt>
                <c:pt idx="8">
                  <c:v>342</c:v>
                </c:pt>
              </c:numCache>
            </c:numRef>
          </c:val>
          <c:smooth val="0"/>
        </c:ser>
        <c:dLbls>
          <c:showLegendKey val="0"/>
          <c:showVal val="0"/>
          <c:showCatName val="0"/>
          <c:showSerName val="0"/>
          <c:showPercent val="0"/>
          <c:showBubbleSize val="0"/>
        </c:dLbls>
        <c:marker val="1"/>
        <c:smooth val="0"/>
        <c:axId val="128462848"/>
        <c:axId val="128464768"/>
      </c:lineChart>
      <c:catAx>
        <c:axId val="1284628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8464768"/>
        <c:crosses val="autoZero"/>
        <c:auto val="1"/>
        <c:lblAlgn val="ctr"/>
        <c:lblOffset val="100"/>
        <c:noMultiLvlLbl val="0"/>
      </c:catAx>
      <c:valAx>
        <c:axId val="12846476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smtClean="0"/>
                  <a:t>Overdose Fatalities</a:t>
                </a:r>
                <a:endParaRPr lang="en-US" dirty="0"/>
              </a:p>
            </c:rich>
          </c:tx>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84628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'Hosp&amp;DFS'!$G$3</c:f>
              <c:strCache>
                <c:ptCount val="1"/>
                <c:pt idx="0">
                  <c:v>Rx Opioid OD Hospitalizations</c:v>
                </c:pt>
              </c:strCache>
            </c:strRef>
          </c:tx>
          <c:spPr>
            <a:ln w="19050" cap="rnd">
              <a:solidFill>
                <a:srgbClr val="0070C0"/>
              </a:solidFill>
              <a:round/>
            </a:ln>
            <a:effectLst/>
          </c:spPr>
          <c:marker>
            <c:symbol val="square"/>
            <c:size val="7"/>
            <c:spPr>
              <a:solidFill>
                <a:srgbClr val="0070C0"/>
              </a:solidFill>
              <a:ln w="9525">
                <a:solidFill>
                  <a:srgbClr val="0070C0"/>
                </a:solidFill>
              </a:ln>
              <a:effectLst/>
            </c:spPr>
          </c:marker>
          <c:cat>
            <c:strRef>
              <c:f>'Hosp&amp;DFS'!$A$4:$A$12</c:f>
              <c:strCache>
                <c:ptCount val="9"/>
                <c:pt idx="0">
                  <c:v>CY2007</c:v>
                </c:pt>
                <c:pt idx="1">
                  <c:v>CY2008</c:v>
                </c:pt>
                <c:pt idx="2">
                  <c:v>CY2009</c:v>
                </c:pt>
                <c:pt idx="3">
                  <c:v>CY2010</c:v>
                </c:pt>
                <c:pt idx="4">
                  <c:v>CY2011</c:v>
                </c:pt>
                <c:pt idx="5">
                  <c:v>CY2012</c:v>
                </c:pt>
                <c:pt idx="6">
                  <c:v>CY2013</c:v>
                </c:pt>
                <c:pt idx="7">
                  <c:v>CY2014</c:v>
                </c:pt>
                <c:pt idx="8">
                  <c:v>CY2015</c:v>
                </c:pt>
              </c:strCache>
            </c:strRef>
          </c:cat>
          <c:val>
            <c:numRef>
              <c:f>'Hosp&amp;DFS'!$G$4:$G$12</c:f>
              <c:numCache>
                <c:formatCode>General</c:formatCode>
                <c:ptCount val="9"/>
                <c:pt idx="0">
                  <c:v>711</c:v>
                </c:pt>
                <c:pt idx="1">
                  <c:v>759</c:v>
                </c:pt>
                <c:pt idx="2">
                  <c:v>759</c:v>
                </c:pt>
                <c:pt idx="3">
                  <c:v>800</c:v>
                </c:pt>
                <c:pt idx="4">
                  <c:v>873</c:v>
                </c:pt>
                <c:pt idx="5">
                  <c:v>880</c:v>
                </c:pt>
                <c:pt idx="6">
                  <c:v>924</c:v>
                </c:pt>
                <c:pt idx="7">
                  <c:v>926</c:v>
                </c:pt>
              </c:numCache>
            </c:numRef>
          </c:val>
          <c:smooth val="0"/>
        </c:ser>
        <c:ser>
          <c:idx val="2"/>
          <c:order val="2"/>
          <c:tx>
            <c:strRef>
              <c:f>'Hosp&amp;DFS'!$I$3</c:f>
              <c:strCache>
                <c:ptCount val="1"/>
                <c:pt idx="0">
                  <c:v>Rx Opioid Fatal OD</c:v>
                </c:pt>
              </c:strCache>
            </c:strRef>
          </c:tx>
          <c:spPr>
            <a:ln w="28575" cap="rnd">
              <a:solidFill>
                <a:srgbClr val="0070C0"/>
              </a:solidFill>
              <a:round/>
            </a:ln>
            <a:effectLst/>
          </c:spPr>
          <c:marker>
            <c:symbol val="triangle"/>
            <c:size val="7"/>
            <c:spPr>
              <a:solidFill>
                <a:srgbClr val="0070C0"/>
              </a:solidFill>
              <a:ln w="9525">
                <a:solidFill>
                  <a:srgbClr val="0070C0"/>
                </a:solidFill>
              </a:ln>
              <a:effectLst/>
            </c:spPr>
          </c:marker>
          <c:cat>
            <c:strRef>
              <c:f>'Hosp&amp;DFS'!$A$4:$A$12</c:f>
              <c:strCache>
                <c:ptCount val="9"/>
                <c:pt idx="0">
                  <c:v>CY2007</c:v>
                </c:pt>
                <c:pt idx="1">
                  <c:v>CY2008</c:v>
                </c:pt>
                <c:pt idx="2">
                  <c:v>CY2009</c:v>
                </c:pt>
                <c:pt idx="3">
                  <c:v>CY2010</c:v>
                </c:pt>
                <c:pt idx="4">
                  <c:v>CY2011</c:v>
                </c:pt>
                <c:pt idx="5">
                  <c:v>CY2012</c:v>
                </c:pt>
                <c:pt idx="6">
                  <c:v>CY2013</c:v>
                </c:pt>
                <c:pt idx="7">
                  <c:v>CY2014</c:v>
                </c:pt>
                <c:pt idx="8">
                  <c:v>CY2015</c:v>
                </c:pt>
              </c:strCache>
            </c:strRef>
          </c:cat>
          <c:val>
            <c:numRef>
              <c:f>'Hosp&amp;DFS'!$I$4:$I$12</c:f>
              <c:numCache>
                <c:formatCode>General</c:formatCode>
                <c:ptCount val="9"/>
                <c:pt idx="0">
                  <c:v>399</c:v>
                </c:pt>
                <c:pt idx="1">
                  <c:v>443</c:v>
                </c:pt>
                <c:pt idx="2">
                  <c:v>411</c:v>
                </c:pt>
                <c:pt idx="3">
                  <c:v>427</c:v>
                </c:pt>
                <c:pt idx="4">
                  <c:v>513</c:v>
                </c:pt>
                <c:pt idx="5">
                  <c:v>435</c:v>
                </c:pt>
                <c:pt idx="6">
                  <c:v>506</c:v>
                </c:pt>
                <c:pt idx="7">
                  <c:v>551</c:v>
                </c:pt>
                <c:pt idx="8">
                  <c:v>560</c:v>
                </c:pt>
              </c:numCache>
            </c:numRef>
          </c:val>
          <c:smooth val="0"/>
        </c:ser>
        <c:dLbls>
          <c:showLegendKey val="0"/>
          <c:showVal val="0"/>
          <c:showCatName val="0"/>
          <c:showSerName val="0"/>
          <c:showPercent val="0"/>
          <c:showBubbleSize val="0"/>
        </c:dLbls>
        <c:marker val="1"/>
        <c:smooth val="0"/>
        <c:axId val="86421888"/>
        <c:axId val="86423424"/>
      </c:lineChart>
      <c:lineChart>
        <c:grouping val="standard"/>
        <c:varyColors val="0"/>
        <c:ser>
          <c:idx val="1"/>
          <c:order val="1"/>
          <c:tx>
            <c:strRef>
              <c:f>'Hosp&amp;DFS'!$H$3</c:f>
              <c:strCache>
                <c:ptCount val="1"/>
                <c:pt idx="0">
                  <c:v>Rx Opioid DFS</c:v>
                </c:pt>
              </c:strCache>
            </c:strRef>
          </c:tx>
          <c:spPr>
            <a:ln w="28575" cap="rnd">
              <a:solidFill>
                <a:srgbClr val="FF0000"/>
              </a:solidFill>
              <a:prstDash val="sysDash"/>
              <a:round/>
            </a:ln>
            <a:effectLst/>
          </c:spPr>
          <c:marker>
            <c:symbol val="none"/>
          </c:marker>
          <c:cat>
            <c:strRef>
              <c:f>'Hosp&amp;DFS'!$A$4:$A$12</c:f>
              <c:strCache>
                <c:ptCount val="9"/>
                <c:pt idx="0">
                  <c:v>CY2007</c:v>
                </c:pt>
                <c:pt idx="1">
                  <c:v>CY2008</c:v>
                </c:pt>
                <c:pt idx="2">
                  <c:v>CY2009</c:v>
                </c:pt>
                <c:pt idx="3">
                  <c:v>CY2010</c:v>
                </c:pt>
                <c:pt idx="4">
                  <c:v>CY2011</c:v>
                </c:pt>
                <c:pt idx="5">
                  <c:v>CY2012</c:v>
                </c:pt>
                <c:pt idx="6">
                  <c:v>CY2013</c:v>
                </c:pt>
                <c:pt idx="7">
                  <c:v>CY2014</c:v>
                </c:pt>
                <c:pt idx="8">
                  <c:v>CY2015</c:v>
                </c:pt>
              </c:strCache>
            </c:strRef>
          </c:cat>
          <c:val>
            <c:numRef>
              <c:f>'Hosp&amp;DFS'!$H$4:$H$12</c:f>
              <c:numCache>
                <c:formatCode>#,##0</c:formatCode>
                <c:ptCount val="9"/>
                <c:pt idx="0">
                  <c:v>3495</c:v>
                </c:pt>
                <c:pt idx="1">
                  <c:v>4107</c:v>
                </c:pt>
                <c:pt idx="2">
                  <c:v>4985</c:v>
                </c:pt>
                <c:pt idx="3">
                  <c:v>5608</c:v>
                </c:pt>
                <c:pt idx="4">
                  <c:v>6087</c:v>
                </c:pt>
                <c:pt idx="5">
                  <c:v>6736</c:v>
                </c:pt>
                <c:pt idx="6">
                  <c:v>6524</c:v>
                </c:pt>
                <c:pt idx="7">
                  <c:v>6467</c:v>
                </c:pt>
                <c:pt idx="8">
                  <c:v>6122</c:v>
                </c:pt>
              </c:numCache>
            </c:numRef>
          </c:val>
          <c:smooth val="0"/>
        </c:ser>
        <c:dLbls>
          <c:showLegendKey val="0"/>
          <c:showVal val="0"/>
          <c:showCatName val="0"/>
          <c:showSerName val="0"/>
          <c:showPercent val="0"/>
          <c:showBubbleSize val="0"/>
        </c:dLbls>
        <c:marker val="1"/>
        <c:smooth val="0"/>
        <c:axId val="86435712"/>
        <c:axId val="86433792"/>
      </c:lineChart>
      <c:catAx>
        <c:axId val="864218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86423424"/>
        <c:crosses val="autoZero"/>
        <c:auto val="1"/>
        <c:lblAlgn val="ctr"/>
        <c:lblOffset val="100"/>
        <c:noMultiLvlLbl val="0"/>
      </c:catAx>
      <c:valAx>
        <c:axId val="8642342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rgbClr val="0070C0"/>
                    </a:solidFill>
                    <a:latin typeface="+mn-lt"/>
                    <a:ea typeface="+mn-ea"/>
                    <a:cs typeface="+mn-cs"/>
                  </a:defRPr>
                </a:pPr>
                <a:r>
                  <a:rPr lang="en-US">
                    <a:solidFill>
                      <a:srgbClr val="0070C0"/>
                    </a:solidFill>
                  </a:rPr>
                  <a:t>Hospitalizations and Fatal OD</a:t>
                </a:r>
              </a:p>
            </c:rich>
          </c:tx>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rgbClr val="0070C0"/>
                </a:solidFill>
                <a:latin typeface="+mn-lt"/>
                <a:ea typeface="+mn-ea"/>
                <a:cs typeface="+mn-cs"/>
              </a:defRPr>
            </a:pPr>
            <a:endParaRPr lang="en-US"/>
          </a:p>
        </c:txPr>
        <c:crossAx val="86421888"/>
        <c:crosses val="autoZero"/>
        <c:crossBetween val="between"/>
      </c:valAx>
      <c:valAx>
        <c:axId val="86433792"/>
        <c:scaling>
          <c:orientation val="minMax"/>
        </c:scaling>
        <c:delete val="0"/>
        <c:axPos val="r"/>
        <c:title>
          <c:tx>
            <c:rich>
              <a:bodyPr rot="-5400000" spcFirstLastPara="1" vertOverflow="ellipsis" vert="horz" wrap="square" anchor="ctr" anchorCtr="1"/>
              <a:lstStyle/>
              <a:p>
                <a:pPr>
                  <a:defRPr sz="1400" b="0" i="0" u="none" strike="noStrike" kern="1200" baseline="0">
                    <a:solidFill>
                      <a:srgbClr val="FF0000"/>
                    </a:solidFill>
                    <a:latin typeface="+mn-lt"/>
                    <a:ea typeface="+mn-ea"/>
                    <a:cs typeface="+mn-cs"/>
                  </a:defRPr>
                </a:pPr>
                <a:r>
                  <a:rPr lang="en-US">
                    <a:solidFill>
                      <a:srgbClr val="FF0000"/>
                    </a:solidFill>
                  </a:rPr>
                  <a:t>DFS Cases</a:t>
                </a:r>
              </a:p>
            </c:rich>
          </c:tx>
          <c:layout/>
          <c:overlay val="0"/>
          <c:spPr>
            <a:noFill/>
            <a:ln>
              <a:noFill/>
            </a:ln>
            <a:effectLst/>
          </c:spPr>
        </c:title>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rgbClr val="FF0000"/>
                </a:solidFill>
                <a:latin typeface="+mn-lt"/>
                <a:ea typeface="+mn-ea"/>
                <a:cs typeface="+mn-cs"/>
              </a:defRPr>
            </a:pPr>
            <a:endParaRPr lang="en-US"/>
          </a:p>
        </c:txPr>
        <c:crossAx val="86435712"/>
        <c:crosses val="max"/>
        <c:crossBetween val="between"/>
      </c:valAx>
      <c:catAx>
        <c:axId val="86435712"/>
        <c:scaling>
          <c:orientation val="minMax"/>
        </c:scaling>
        <c:delete val="1"/>
        <c:axPos val="b"/>
        <c:numFmt formatCode="General" sourceLinked="1"/>
        <c:majorTickMark val="out"/>
        <c:minorTickMark val="none"/>
        <c:tickLblPos val="nextTo"/>
        <c:crossAx val="86433792"/>
        <c:crosses val="autoZero"/>
        <c:auto val="1"/>
        <c:lblAlgn val="ctr"/>
        <c:lblOffset val="100"/>
        <c:noMultiLvlLbl val="0"/>
      </c:catAx>
      <c:spPr>
        <a:noFill/>
        <a:ln>
          <a:noFill/>
        </a:ln>
        <a:effectLst/>
      </c:spPr>
    </c:plotArea>
    <c:legend>
      <c:legendPos val="b"/>
      <c:layout>
        <c:manualLayout>
          <c:xMode val="edge"/>
          <c:yMode val="edge"/>
          <c:x val="4.7109580052493438E-2"/>
          <c:y val="0.92380776266603037"/>
          <c:w val="0.87484630526953366"/>
          <c:h val="6.4470365273108773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'Hosp&amp;DFS'!$G$3</c:f>
              <c:strCache>
                <c:ptCount val="1"/>
                <c:pt idx="0">
                  <c:v>Heroin OD Hospitalizations</c:v>
                </c:pt>
              </c:strCache>
            </c:strRef>
          </c:tx>
          <c:spPr>
            <a:ln w="19050" cap="rnd">
              <a:solidFill>
                <a:srgbClr val="336600"/>
              </a:solidFill>
              <a:round/>
            </a:ln>
            <a:effectLst/>
          </c:spPr>
          <c:marker>
            <c:symbol val="square"/>
            <c:size val="8"/>
            <c:spPr>
              <a:solidFill>
                <a:srgbClr val="336600"/>
              </a:solidFill>
              <a:ln w="9525">
                <a:noFill/>
              </a:ln>
              <a:effectLst/>
            </c:spPr>
          </c:marker>
          <c:cat>
            <c:strRef>
              <c:f>'Hosp&amp;DFS'!$A$4:$A$12</c:f>
              <c:strCache>
                <c:ptCount val="9"/>
                <c:pt idx="0">
                  <c:v>CY2007</c:v>
                </c:pt>
                <c:pt idx="1">
                  <c:v>CY2008</c:v>
                </c:pt>
                <c:pt idx="2">
                  <c:v>CY2009</c:v>
                </c:pt>
                <c:pt idx="3">
                  <c:v>CY2010</c:v>
                </c:pt>
                <c:pt idx="4">
                  <c:v>CY2011</c:v>
                </c:pt>
                <c:pt idx="5">
                  <c:v>CY2012</c:v>
                </c:pt>
                <c:pt idx="6">
                  <c:v>CY2013</c:v>
                </c:pt>
                <c:pt idx="7">
                  <c:v>CY2014</c:v>
                </c:pt>
                <c:pt idx="8">
                  <c:v>CY2015</c:v>
                </c:pt>
              </c:strCache>
            </c:strRef>
          </c:cat>
          <c:val>
            <c:numRef>
              <c:f>'Hosp&amp;DFS'!$G$4:$G$12</c:f>
              <c:numCache>
                <c:formatCode>General</c:formatCode>
                <c:ptCount val="9"/>
                <c:pt idx="0">
                  <c:v>58</c:v>
                </c:pt>
                <c:pt idx="1">
                  <c:v>58</c:v>
                </c:pt>
                <c:pt idx="2">
                  <c:v>75</c:v>
                </c:pt>
                <c:pt idx="3">
                  <c:v>51</c:v>
                </c:pt>
                <c:pt idx="4">
                  <c:v>72</c:v>
                </c:pt>
                <c:pt idx="5">
                  <c:v>85</c:v>
                </c:pt>
                <c:pt idx="6">
                  <c:v>166</c:v>
                </c:pt>
                <c:pt idx="7" formatCode="#,##0">
                  <c:v>230</c:v>
                </c:pt>
              </c:numCache>
            </c:numRef>
          </c:val>
          <c:smooth val="0"/>
        </c:ser>
        <c:ser>
          <c:idx val="2"/>
          <c:order val="2"/>
          <c:tx>
            <c:strRef>
              <c:f>'Hosp&amp;DFS'!$I$3</c:f>
              <c:strCache>
                <c:ptCount val="1"/>
                <c:pt idx="0">
                  <c:v>Heroin Fatal OD</c:v>
                </c:pt>
              </c:strCache>
            </c:strRef>
          </c:tx>
          <c:spPr>
            <a:ln w="28575" cap="rnd">
              <a:solidFill>
                <a:srgbClr val="336600"/>
              </a:solidFill>
              <a:round/>
            </a:ln>
            <a:effectLst/>
          </c:spPr>
          <c:marker>
            <c:symbol val="triangle"/>
            <c:size val="7"/>
            <c:spPr>
              <a:solidFill>
                <a:srgbClr val="336600"/>
              </a:solidFill>
              <a:ln w="9525">
                <a:solidFill>
                  <a:srgbClr val="336600"/>
                </a:solidFill>
              </a:ln>
              <a:effectLst/>
            </c:spPr>
          </c:marker>
          <c:cat>
            <c:strRef>
              <c:f>'Hosp&amp;DFS'!$A$4:$A$12</c:f>
              <c:strCache>
                <c:ptCount val="9"/>
                <c:pt idx="0">
                  <c:v>CY2007</c:v>
                </c:pt>
                <c:pt idx="1">
                  <c:v>CY2008</c:v>
                </c:pt>
                <c:pt idx="2">
                  <c:v>CY2009</c:v>
                </c:pt>
                <c:pt idx="3">
                  <c:v>CY2010</c:v>
                </c:pt>
                <c:pt idx="4">
                  <c:v>CY2011</c:v>
                </c:pt>
                <c:pt idx="5">
                  <c:v>CY2012</c:v>
                </c:pt>
                <c:pt idx="6">
                  <c:v>CY2013</c:v>
                </c:pt>
                <c:pt idx="7">
                  <c:v>CY2014</c:v>
                </c:pt>
                <c:pt idx="8">
                  <c:v>CY2015</c:v>
                </c:pt>
              </c:strCache>
            </c:strRef>
          </c:cat>
          <c:val>
            <c:numRef>
              <c:f>'Hosp&amp;DFS'!$I$4:$I$12</c:f>
              <c:numCache>
                <c:formatCode>General</c:formatCode>
                <c:ptCount val="9"/>
                <c:pt idx="0">
                  <c:v>100</c:v>
                </c:pt>
                <c:pt idx="1">
                  <c:v>89</c:v>
                </c:pt>
                <c:pt idx="2">
                  <c:v>107</c:v>
                </c:pt>
                <c:pt idx="3">
                  <c:v>48</c:v>
                </c:pt>
                <c:pt idx="4">
                  <c:v>101</c:v>
                </c:pt>
                <c:pt idx="5">
                  <c:v>135</c:v>
                </c:pt>
                <c:pt idx="6">
                  <c:v>213</c:v>
                </c:pt>
                <c:pt idx="7">
                  <c:v>239</c:v>
                </c:pt>
                <c:pt idx="8">
                  <c:v>344</c:v>
                </c:pt>
              </c:numCache>
            </c:numRef>
          </c:val>
          <c:smooth val="0"/>
        </c:ser>
        <c:dLbls>
          <c:showLegendKey val="0"/>
          <c:showVal val="0"/>
          <c:showCatName val="0"/>
          <c:showSerName val="0"/>
          <c:showPercent val="0"/>
          <c:showBubbleSize val="0"/>
        </c:dLbls>
        <c:marker val="1"/>
        <c:smooth val="0"/>
        <c:axId val="86601088"/>
        <c:axId val="86508672"/>
      </c:lineChart>
      <c:lineChart>
        <c:grouping val="standard"/>
        <c:varyColors val="0"/>
        <c:ser>
          <c:idx val="1"/>
          <c:order val="1"/>
          <c:tx>
            <c:strRef>
              <c:f>'Hosp&amp;DFS'!$H$3</c:f>
              <c:strCache>
                <c:ptCount val="1"/>
                <c:pt idx="0">
                  <c:v>Heroin DFS</c:v>
                </c:pt>
              </c:strCache>
            </c:strRef>
          </c:tx>
          <c:spPr>
            <a:ln w="28575" cap="rnd">
              <a:solidFill>
                <a:srgbClr val="FF0000"/>
              </a:solidFill>
              <a:prstDash val="sysDash"/>
              <a:round/>
            </a:ln>
            <a:effectLst/>
          </c:spPr>
          <c:marker>
            <c:symbol val="none"/>
          </c:marker>
          <c:cat>
            <c:strRef>
              <c:f>'Hosp&amp;DFS'!$A$4:$A$12</c:f>
              <c:strCache>
                <c:ptCount val="9"/>
                <c:pt idx="0">
                  <c:v>CY2007</c:v>
                </c:pt>
                <c:pt idx="1">
                  <c:v>CY2008</c:v>
                </c:pt>
                <c:pt idx="2">
                  <c:v>CY2009</c:v>
                </c:pt>
                <c:pt idx="3">
                  <c:v>CY2010</c:v>
                </c:pt>
                <c:pt idx="4">
                  <c:v>CY2011</c:v>
                </c:pt>
                <c:pt idx="5">
                  <c:v>CY2012</c:v>
                </c:pt>
                <c:pt idx="6">
                  <c:v>CY2013</c:v>
                </c:pt>
                <c:pt idx="7">
                  <c:v>CY2014</c:v>
                </c:pt>
                <c:pt idx="8">
                  <c:v>CY2015</c:v>
                </c:pt>
              </c:strCache>
            </c:strRef>
          </c:cat>
          <c:val>
            <c:numRef>
              <c:f>'Hosp&amp;DFS'!$H$4:$H$12</c:f>
              <c:numCache>
                <c:formatCode>_(* #,##0_);_(* \(#,##0\);_(* "-"??_);_(@_)</c:formatCode>
                <c:ptCount val="9"/>
                <c:pt idx="0">
                  <c:v>1569</c:v>
                </c:pt>
                <c:pt idx="1">
                  <c:v>1859</c:v>
                </c:pt>
                <c:pt idx="2">
                  <c:v>2129</c:v>
                </c:pt>
                <c:pt idx="3">
                  <c:v>2063</c:v>
                </c:pt>
                <c:pt idx="4">
                  <c:v>2193</c:v>
                </c:pt>
                <c:pt idx="5">
                  <c:v>2698</c:v>
                </c:pt>
                <c:pt idx="6">
                  <c:v>3890</c:v>
                </c:pt>
                <c:pt idx="7">
                  <c:v>4496</c:v>
                </c:pt>
                <c:pt idx="8">
                  <c:v>5136</c:v>
                </c:pt>
              </c:numCache>
            </c:numRef>
          </c:val>
          <c:smooth val="0"/>
        </c:ser>
        <c:dLbls>
          <c:showLegendKey val="0"/>
          <c:showVal val="0"/>
          <c:showCatName val="0"/>
          <c:showSerName val="0"/>
          <c:showPercent val="0"/>
          <c:showBubbleSize val="0"/>
        </c:dLbls>
        <c:marker val="1"/>
        <c:smooth val="0"/>
        <c:axId val="86512768"/>
        <c:axId val="86510592"/>
      </c:lineChart>
      <c:catAx>
        <c:axId val="866010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86508672"/>
        <c:crosses val="autoZero"/>
        <c:auto val="1"/>
        <c:lblAlgn val="ctr"/>
        <c:lblOffset val="100"/>
        <c:noMultiLvlLbl val="0"/>
      </c:catAx>
      <c:valAx>
        <c:axId val="8650867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rgbClr val="336600"/>
                    </a:solidFill>
                    <a:latin typeface="+mn-lt"/>
                    <a:ea typeface="+mn-ea"/>
                    <a:cs typeface="+mn-cs"/>
                  </a:defRPr>
                </a:pPr>
                <a:r>
                  <a:rPr lang="en-US">
                    <a:solidFill>
                      <a:srgbClr val="336600"/>
                    </a:solidFill>
                  </a:rPr>
                  <a:t>Hospitalizations and Fatal OD</a:t>
                </a:r>
              </a:p>
            </c:rich>
          </c:tx>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rgbClr val="336600"/>
                </a:solidFill>
                <a:latin typeface="+mn-lt"/>
                <a:ea typeface="+mn-ea"/>
                <a:cs typeface="+mn-cs"/>
              </a:defRPr>
            </a:pPr>
            <a:endParaRPr lang="en-US"/>
          </a:p>
        </c:txPr>
        <c:crossAx val="86601088"/>
        <c:crosses val="autoZero"/>
        <c:crossBetween val="between"/>
      </c:valAx>
      <c:valAx>
        <c:axId val="86510592"/>
        <c:scaling>
          <c:orientation val="minMax"/>
        </c:scaling>
        <c:delete val="0"/>
        <c:axPos val="r"/>
        <c:title>
          <c:tx>
            <c:rich>
              <a:bodyPr rot="-5400000" spcFirstLastPara="1" vertOverflow="ellipsis" vert="horz" wrap="square" anchor="ctr" anchorCtr="1"/>
              <a:lstStyle/>
              <a:p>
                <a:pPr>
                  <a:defRPr sz="1400" b="0" i="0" u="none" strike="noStrike" kern="1200" baseline="0">
                    <a:solidFill>
                      <a:srgbClr val="FF0000"/>
                    </a:solidFill>
                    <a:latin typeface="+mn-lt"/>
                    <a:ea typeface="+mn-ea"/>
                    <a:cs typeface="+mn-cs"/>
                  </a:defRPr>
                </a:pPr>
                <a:r>
                  <a:rPr lang="en-US">
                    <a:solidFill>
                      <a:srgbClr val="FF0000"/>
                    </a:solidFill>
                  </a:rPr>
                  <a:t>DFS Cases</a:t>
                </a:r>
              </a:p>
            </c:rich>
          </c:tx>
          <c:layout/>
          <c:overlay val="0"/>
          <c:spPr>
            <a:noFill/>
            <a:ln>
              <a:noFill/>
            </a:ln>
            <a:effectLst/>
          </c:spPr>
        </c:title>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rgbClr val="FF0000"/>
                </a:solidFill>
                <a:latin typeface="+mn-lt"/>
                <a:ea typeface="+mn-ea"/>
                <a:cs typeface="+mn-cs"/>
              </a:defRPr>
            </a:pPr>
            <a:endParaRPr lang="en-US"/>
          </a:p>
        </c:txPr>
        <c:crossAx val="86512768"/>
        <c:crosses val="max"/>
        <c:crossBetween val="between"/>
      </c:valAx>
      <c:catAx>
        <c:axId val="86512768"/>
        <c:scaling>
          <c:orientation val="minMax"/>
        </c:scaling>
        <c:delete val="1"/>
        <c:axPos val="b"/>
        <c:numFmt formatCode="General" sourceLinked="1"/>
        <c:majorTickMark val="out"/>
        <c:minorTickMark val="none"/>
        <c:tickLblPos val="nextTo"/>
        <c:crossAx val="86510592"/>
        <c:crosses val="autoZero"/>
        <c:auto val="1"/>
        <c:lblAlgn val="ctr"/>
        <c:lblOffset val="100"/>
        <c:noMultiLvlLbl val="0"/>
      </c:catAx>
      <c:spPr>
        <a:noFill/>
        <a:ln>
          <a:noFill/>
        </a:ln>
        <a:effectLst/>
      </c:spPr>
    </c:plotArea>
    <c:legend>
      <c:legendPos val="b"/>
      <c:layout>
        <c:manualLayout>
          <c:xMode val="edge"/>
          <c:yMode val="edge"/>
          <c:x val="0.14073957702402584"/>
          <c:y val="0.92387298178636756"/>
          <c:w val="0.70778868200632128"/>
          <c:h val="6.4470365273108773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3"/>
          <c:order val="0"/>
          <c:tx>
            <c:strRef>
              <c:f>Sheet1!$E$1</c:f>
              <c:strCache>
                <c:ptCount val="1"/>
                <c:pt idx="0">
                  <c:v>RxOpioids</c:v>
                </c:pt>
              </c:strCache>
            </c:strRef>
          </c:tx>
          <c:spPr>
            <a:solidFill>
              <a:schemeClr val="accent5">
                <a:lumMod val="75000"/>
              </a:schemeClr>
            </a:solidFill>
            <a:ln>
              <a:solidFill>
                <a:schemeClr val="accent5">
                  <a:lumMod val="10000"/>
                </a:schemeClr>
              </a:solidFill>
            </a:ln>
            <a:effectLst/>
          </c:spPr>
          <c:invertIfNegative val="0"/>
          <c:cat>
            <c:strRef>
              <c:f>Sheet1!$A$2:$A$10</c:f>
              <c:strCache>
                <c:ptCount val="9"/>
                <c:pt idx="0">
                  <c:v>CY2007</c:v>
                </c:pt>
                <c:pt idx="1">
                  <c:v>CY2008</c:v>
                </c:pt>
                <c:pt idx="2">
                  <c:v>CY2009</c:v>
                </c:pt>
                <c:pt idx="3">
                  <c:v>CY2010</c:v>
                </c:pt>
                <c:pt idx="4">
                  <c:v>CY2011</c:v>
                </c:pt>
                <c:pt idx="5">
                  <c:v>CY2012</c:v>
                </c:pt>
                <c:pt idx="6">
                  <c:v>CY2013</c:v>
                </c:pt>
                <c:pt idx="7">
                  <c:v>CY2014</c:v>
                </c:pt>
                <c:pt idx="8">
                  <c:v>CY2015*</c:v>
                </c:pt>
              </c:strCache>
            </c:strRef>
          </c:cat>
          <c:val>
            <c:numRef>
              <c:f>Sheet1!$E$2:$E$10</c:f>
              <c:numCache>
                <c:formatCode>General</c:formatCode>
                <c:ptCount val="9"/>
                <c:pt idx="0">
                  <c:v>399</c:v>
                </c:pt>
                <c:pt idx="1">
                  <c:v>443</c:v>
                </c:pt>
                <c:pt idx="2">
                  <c:v>411</c:v>
                </c:pt>
                <c:pt idx="3">
                  <c:v>427</c:v>
                </c:pt>
                <c:pt idx="4">
                  <c:v>513</c:v>
                </c:pt>
                <c:pt idx="5">
                  <c:v>435</c:v>
                </c:pt>
                <c:pt idx="6">
                  <c:v>506</c:v>
                </c:pt>
                <c:pt idx="7">
                  <c:v>551</c:v>
                </c:pt>
                <c:pt idx="8">
                  <c:v>560</c:v>
                </c:pt>
              </c:numCache>
            </c:numRef>
          </c:val>
        </c:ser>
        <c:dLbls>
          <c:showLegendKey val="0"/>
          <c:showVal val="0"/>
          <c:showCatName val="0"/>
          <c:showSerName val="0"/>
          <c:showPercent val="0"/>
          <c:showBubbleSize val="0"/>
        </c:dLbls>
        <c:gapWidth val="150"/>
        <c:axId val="114819072"/>
        <c:axId val="114820608"/>
      </c:barChart>
      <c:catAx>
        <c:axId val="1148190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4820608"/>
        <c:crosses val="autoZero"/>
        <c:auto val="1"/>
        <c:lblAlgn val="ctr"/>
        <c:lblOffset val="100"/>
        <c:noMultiLvlLbl val="0"/>
      </c:catAx>
      <c:valAx>
        <c:axId val="11482060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a:t>Fatal Overdoses</a:t>
                </a:r>
              </a:p>
            </c:rich>
          </c:tx>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4819072"/>
        <c:crosses val="autoZero"/>
        <c:crossBetween val="between"/>
      </c:valAx>
      <c:spPr>
        <a:noFill/>
        <a:ln>
          <a:noFill/>
        </a:ln>
        <a:effectLst/>
      </c:spPr>
    </c:plotArea>
    <c:plotVisOnly val="1"/>
    <c:dispBlanksAs val="gap"/>
    <c:showDLblsOverMax val="0"/>
  </c:chart>
  <c:spPr>
    <a:noFill/>
    <a:ln>
      <a:noFill/>
    </a:ln>
    <a:effectLst/>
  </c:spPr>
  <c:txPr>
    <a:bodyPr/>
    <a:lstStyle/>
    <a:p>
      <a:pPr>
        <a:defRPr sz="1400"/>
      </a:pPr>
      <a:endParaRPr lang="en-US"/>
    </a:p>
  </c:tx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6156748435291738E-2"/>
          <c:y val="2.6317656238916083E-2"/>
          <c:w val="0.89621504643650318"/>
          <c:h val="0.76348017308647231"/>
        </c:manualLayout>
      </c:layout>
      <c:barChart>
        <c:barDir val="col"/>
        <c:grouping val="stacked"/>
        <c:varyColors val="0"/>
        <c:ser>
          <c:idx val="0"/>
          <c:order val="0"/>
          <c:tx>
            <c:strRef>
              <c:f>Sheet1!$B$1</c:f>
              <c:strCache>
                <c:ptCount val="1"/>
                <c:pt idx="0">
                  <c:v>Fentanyl</c:v>
                </c:pt>
              </c:strCache>
            </c:strRef>
          </c:tx>
          <c:spPr>
            <a:solidFill>
              <a:schemeClr val="accent4">
                <a:lumMod val="95000"/>
                <a:lumOff val="5000"/>
              </a:schemeClr>
            </a:solidFill>
            <a:ln>
              <a:solidFill>
                <a:schemeClr val="tx1"/>
              </a:solidFill>
            </a:ln>
            <a:effectLst/>
          </c:spPr>
          <c:invertIfNegative val="0"/>
          <c:cat>
            <c:strRef>
              <c:f>Sheet1!$A$2:$A$10</c:f>
              <c:strCache>
                <c:ptCount val="9"/>
                <c:pt idx="0">
                  <c:v>CY2007</c:v>
                </c:pt>
                <c:pt idx="1">
                  <c:v>CY2008</c:v>
                </c:pt>
                <c:pt idx="2">
                  <c:v>CY2009</c:v>
                </c:pt>
                <c:pt idx="3">
                  <c:v>CY2010</c:v>
                </c:pt>
                <c:pt idx="4">
                  <c:v>CY2011</c:v>
                </c:pt>
                <c:pt idx="5">
                  <c:v>CY2012</c:v>
                </c:pt>
                <c:pt idx="6">
                  <c:v>CY2013</c:v>
                </c:pt>
                <c:pt idx="7">
                  <c:v>CY2014</c:v>
                </c:pt>
                <c:pt idx="8">
                  <c:v>CY2015*</c:v>
                </c:pt>
              </c:strCache>
            </c:strRef>
          </c:cat>
          <c:val>
            <c:numRef>
              <c:f>Sheet1!$B$2:$B$10</c:f>
              <c:numCache>
                <c:formatCode>General</c:formatCode>
                <c:ptCount val="9"/>
                <c:pt idx="0">
                  <c:v>48</c:v>
                </c:pt>
                <c:pt idx="1">
                  <c:v>68</c:v>
                </c:pt>
                <c:pt idx="2">
                  <c:v>43</c:v>
                </c:pt>
                <c:pt idx="3">
                  <c:v>64</c:v>
                </c:pt>
                <c:pt idx="4">
                  <c:v>54</c:v>
                </c:pt>
                <c:pt idx="5">
                  <c:v>50</c:v>
                </c:pt>
                <c:pt idx="6">
                  <c:v>102</c:v>
                </c:pt>
                <c:pt idx="7">
                  <c:v>134</c:v>
                </c:pt>
                <c:pt idx="8">
                  <c:v>218</c:v>
                </c:pt>
              </c:numCache>
            </c:numRef>
          </c:val>
        </c:ser>
        <c:ser>
          <c:idx val="1"/>
          <c:order val="1"/>
          <c:tx>
            <c:strRef>
              <c:f>Sheet1!$C$1</c:f>
              <c:strCache>
                <c:ptCount val="1"/>
                <c:pt idx="0">
                  <c:v>Oxycodone</c:v>
                </c:pt>
              </c:strCache>
            </c:strRef>
          </c:tx>
          <c:spPr>
            <a:solidFill>
              <a:schemeClr val="accent5">
                <a:lumMod val="25000"/>
              </a:schemeClr>
            </a:solidFill>
            <a:ln>
              <a:solidFill>
                <a:schemeClr val="tx1"/>
              </a:solidFill>
            </a:ln>
            <a:effectLst/>
          </c:spPr>
          <c:invertIfNegative val="0"/>
          <c:cat>
            <c:strRef>
              <c:f>Sheet1!$A$2:$A$10</c:f>
              <c:strCache>
                <c:ptCount val="9"/>
                <c:pt idx="0">
                  <c:v>CY2007</c:v>
                </c:pt>
                <c:pt idx="1">
                  <c:v>CY2008</c:v>
                </c:pt>
                <c:pt idx="2">
                  <c:v>CY2009</c:v>
                </c:pt>
                <c:pt idx="3">
                  <c:v>CY2010</c:v>
                </c:pt>
                <c:pt idx="4">
                  <c:v>CY2011</c:v>
                </c:pt>
                <c:pt idx="5">
                  <c:v>CY2012</c:v>
                </c:pt>
                <c:pt idx="6">
                  <c:v>CY2013</c:v>
                </c:pt>
                <c:pt idx="7">
                  <c:v>CY2014</c:v>
                </c:pt>
                <c:pt idx="8">
                  <c:v>CY2015*</c:v>
                </c:pt>
              </c:strCache>
            </c:strRef>
          </c:cat>
          <c:val>
            <c:numRef>
              <c:f>Sheet1!$C$2:$C$10</c:f>
              <c:numCache>
                <c:formatCode>General</c:formatCode>
                <c:ptCount val="9"/>
                <c:pt idx="0">
                  <c:v>113</c:v>
                </c:pt>
                <c:pt idx="1">
                  <c:v>126</c:v>
                </c:pt>
                <c:pt idx="2">
                  <c:v>130</c:v>
                </c:pt>
                <c:pt idx="3">
                  <c:v>156</c:v>
                </c:pt>
                <c:pt idx="4">
                  <c:v>166</c:v>
                </c:pt>
                <c:pt idx="5">
                  <c:v>174</c:v>
                </c:pt>
                <c:pt idx="6">
                  <c:v>180</c:v>
                </c:pt>
                <c:pt idx="7">
                  <c:v>185</c:v>
                </c:pt>
                <c:pt idx="8">
                  <c:v>155</c:v>
                </c:pt>
              </c:numCache>
            </c:numRef>
          </c:val>
        </c:ser>
        <c:ser>
          <c:idx val="2"/>
          <c:order val="2"/>
          <c:tx>
            <c:strRef>
              <c:f>Sheet1!$D$1</c:f>
              <c:strCache>
                <c:ptCount val="1"/>
                <c:pt idx="0">
                  <c:v>Hydrocodone</c:v>
                </c:pt>
              </c:strCache>
            </c:strRef>
          </c:tx>
          <c:spPr>
            <a:solidFill>
              <a:schemeClr val="accent5">
                <a:lumMod val="50000"/>
              </a:schemeClr>
            </a:solidFill>
            <a:ln w="6350">
              <a:solidFill>
                <a:schemeClr val="tx1"/>
              </a:solidFill>
            </a:ln>
            <a:effectLst/>
          </c:spPr>
          <c:invertIfNegative val="0"/>
          <c:cat>
            <c:strRef>
              <c:f>Sheet1!$A$2:$A$10</c:f>
              <c:strCache>
                <c:ptCount val="9"/>
                <c:pt idx="0">
                  <c:v>CY2007</c:v>
                </c:pt>
                <c:pt idx="1">
                  <c:v>CY2008</c:v>
                </c:pt>
                <c:pt idx="2">
                  <c:v>CY2009</c:v>
                </c:pt>
                <c:pt idx="3">
                  <c:v>CY2010</c:v>
                </c:pt>
                <c:pt idx="4">
                  <c:v>CY2011</c:v>
                </c:pt>
                <c:pt idx="5">
                  <c:v>CY2012</c:v>
                </c:pt>
                <c:pt idx="6">
                  <c:v>CY2013</c:v>
                </c:pt>
                <c:pt idx="7">
                  <c:v>CY2014</c:v>
                </c:pt>
                <c:pt idx="8">
                  <c:v>CY2015*</c:v>
                </c:pt>
              </c:strCache>
            </c:strRef>
          </c:cat>
          <c:val>
            <c:numRef>
              <c:f>Sheet1!$D$2:$D$10</c:f>
              <c:numCache>
                <c:formatCode>General</c:formatCode>
                <c:ptCount val="9"/>
                <c:pt idx="0">
                  <c:v>91</c:v>
                </c:pt>
                <c:pt idx="1">
                  <c:v>77</c:v>
                </c:pt>
                <c:pt idx="2">
                  <c:v>67</c:v>
                </c:pt>
                <c:pt idx="3">
                  <c:v>91</c:v>
                </c:pt>
                <c:pt idx="4">
                  <c:v>88</c:v>
                </c:pt>
                <c:pt idx="5">
                  <c:v>77</c:v>
                </c:pt>
                <c:pt idx="6">
                  <c:v>69</c:v>
                </c:pt>
                <c:pt idx="7">
                  <c:v>85</c:v>
                </c:pt>
                <c:pt idx="8">
                  <c:v>52</c:v>
                </c:pt>
              </c:numCache>
            </c:numRef>
          </c:val>
        </c:ser>
        <c:ser>
          <c:idx val="3"/>
          <c:order val="3"/>
          <c:tx>
            <c:strRef>
              <c:f>Sheet1!$E$1</c:f>
              <c:strCache>
                <c:ptCount val="1"/>
                <c:pt idx="0">
                  <c:v>Methadone</c:v>
                </c:pt>
              </c:strCache>
            </c:strRef>
          </c:tx>
          <c:spPr>
            <a:solidFill>
              <a:schemeClr val="accent5">
                <a:lumMod val="75000"/>
              </a:schemeClr>
            </a:solidFill>
            <a:ln w="6350">
              <a:solidFill>
                <a:schemeClr val="tx1"/>
              </a:solidFill>
            </a:ln>
            <a:effectLst/>
          </c:spPr>
          <c:invertIfNegative val="0"/>
          <c:cat>
            <c:strRef>
              <c:f>Sheet1!$A$2:$A$10</c:f>
              <c:strCache>
                <c:ptCount val="9"/>
                <c:pt idx="0">
                  <c:v>CY2007</c:v>
                </c:pt>
                <c:pt idx="1">
                  <c:v>CY2008</c:v>
                </c:pt>
                <c:pt idx="2">
                  <c:v>CY2009</c:v>
                </c:pt>
                <c:pt idx="3">
                  <c:v>CY2010</c:v>
                </c:pt>
                <c:pt idx="4">
                  <c:v>CY2011</c:v>
                </c:pt>
                <c:pt idx="5">
                  <c:v>CY2012</c:v>
                </c:pt>
                <c:pt idx="6">
                  <c:v>CY2013</c:v>
                </c:pt>
                <c:pt idx="7">
                  <c:v>CY2014</c:v>
                </c:pt>
                <c:pt idx="8">
                  <c:v>CY2015*</c:v>
                </c:pt>
              </c:strCache>
            </c:strRef>
          </c:cat>
          <c:val>
            <c:numRef>
              <c:f>Sheet1!$E$2:$E$10</c:f>
              <c:numCache>
                <c:formatCode>General</c:formatCode>
                <c:ptCount val="9"/>
                <c:pt idx="0">
                  <c:v>152</c:v>
                </c:pt>
                <c:pt idx="1">
                  <c:v>144</c:v>
                </c:pt>
                <c:pt idx="2">
                  <c:v>142</c:v>
                </c:pt>
                <c:pt idx="3">
                  <c:v>134</c:v>
                </c:pt>
                <c:pt idx="4">
                  <c:v>159</c:v>
                </c:pt>
                <c:pt idx="5">
                  <c:v>111</c:v>
                </c:pt>
                <c:pt idx="6">
                  <c:v>104</c:v>
                </c:pt>
                <c:pt idx="7">
                  <c:v>112</c:v>
                </c:pt>
                <c:pt idx="8">
                  <c:v>62</c:v>
                </c:pt>
              </c:numCache>
            </c:numRef>
          </c:val>
        </c:ser>
        <c:ser>
          <c:idx val="4"/>
          <c:order val="4"/>
          <c:tx>
            <c:strRef>
              <c:f>Sheet1!$F$1</c:f>
              <c:strCache>
                <c:ptCount val="1"/>
                <c:pt idx="0">
                  <c:v>OtherRxOpioid</c:v>
                </c:pt>
              </c:strCache>
            </c:strRef>
          </c:tx>
          <c:spPr>
            <a:solidFill>
              <a:schemeClr val="accent5">
                <a:lumMod val="90000"/>
              </a:schemeClr>
            </a:solidFill>
            <a:ln w="6350">
              <a:solidFill>
                <a:schemeClr val="tx1"/>
              </a:solidFill>
            </a:ln>
            <a:effectLst/>
          </c:spPr>
          <c:invertIfNegative val="0"/>
          <c:cat>
            <c:strRef>
              <c:f>Sheet1!$A$2:$A$10</c:f>
              <c:strCache>
                <c:ptCount val="9"/>
                <c:pt idx="0">
                  <c:v>CY2007</c:v>
                </c:pt>
                <c:pt idx="1">
                  <c:v>CY2008</c:v>
                </c:pt>
                <c:pt idx="2">
                  <c:v>CY2009</c:v>
                </c:pt>
                <c:pt idx="3">
                  <c:v>CY2010</c:v>
                </c:pt>
                <c:pt idx="4">
                  <c:v>CY2011</c:v>
                </c:pt>
                <c:pt idx="5">
                  <c:v>CY2012</c:v>
                </c:pt>
                <c:pt idx="6">
                  <c:v>CY2013</c:v>
                </c:pt>
                <c:pt idx="7">
                  <c:v>CY2014</c:v>
                </c:pt>
                <c:pt idx="8">
                  <c:v>CY2015*</c:v>
                </c:pt>
              </c:strCache>
            </c:strRef>
          </c:cat>
          <c:val>
            <c:numRef>
              <c:f>Sheet1!$F$2:$F$10</c:f>
              <c:numCache>
                <c:formatCode>General</c:formatCode>
                <c:ptCount val="9"/>
                <c:pt idx="0">
                  <c:v>118</c:v>
                </c:pt>
                <c:pt idx="1">
                  <c:v>129</c:v>
                </c:pt>
                <c:pt idx="2">
                  <c:v>147</c:v>
                </c:pt>
                <c:pt idx="3">
                  <c:v>147</c:v>
                </c:pt>
                <c:pt idx="4">
                  <c:v>212</c:v>
                </c:pt>
                <c:pt idx="5">
                  <c:v>200</c:v>
                </c:pt>
                <c:pt idx="6">
                  <c:v>231</c:v>
                </c:pt>
                <c:pt idx="7">
                  <c:v>205</c:v>
                </c:pt>
                <c:pt idx="8">
                  <c:v>175</c:v>
                </c:pt>
              </c:numCache>
            </c:numRef>
          </c:val>
        </c:ser>
        <c:dLbls>
          <c:showLegendKey val="0"/>
          <c:showVal val="0"/>
          <c:showCatName val="0"/>
          <c:showSerName val="0"/>
          <c:showPercent val="0"/>
          <c:showBubbleSize val="0"/>
        </c:dLbls>
        <c:gapWidth val="150"/>
        <c:overlap val="100"/>
        <c:axId val="118927744"/>
        <c:axId val="118929280"/>
      </c:barChart>
      <c:catAx>
        <c:axId val="118927744"/>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8929280"/>
        <c:crosses val="autoZero"/>
        <c:auto val="1"/>
        <c:lblAlgn val="ctr"/>
        <c:lblOffset val="100"/>
        <c:noMultiLvlLbl val="0"/>
      </c:catAx>
      <c:valAx>
        <c:axId val="11892928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smtClean="0"/>
                  <a:t>Overdose</a:t>
                </a:r>
                <a:r>
                  <a:rPr lang="en-US" baseline="0" dirty="0" smtClean="0"/>
                  <a:t> Fatalities</a:t>
                </a:r>
                <a:endParaRPr lang="en-US" dirty="0"/>
              </a:p>
            </c:rich>
          </c:tx>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8927744"/>
        <c:crosses val="autoZero"/>
        <c:crossBetween val="between"/>
      </c:valAx>
      <c:spPr>
        <a:noFill/>
        <a:ln>
          <a:noFill/>
        </a:ln>
        <a:effectLst/>
      </c:spPr>
    </c:plotArea>
    <c:legend>
      <c:legendPos val="b"/>
      <c:layout>
        <c:manualLayout>
          <c:xMode val="edge"/>
          <c:yMode val="edge"/>
          <c:x val="0.14567913385826772"/>
          <c:y val="0.84631446407036959"/>
          <c:w val="0.72466724712295583"/>
          <c:h val="4.332517556927005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chart>
  <c:spPr>
    <a:noFill/>
    <a:ln>
      <a:noFill/>
    </a:ln>
    <a:effectLst/>
  </c:spPr>
  <c:txPr>
    <a:bodyPr/>
    <a:lstStyle/>
    <a:p>
      <a:pPr>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599371592973957E-2"/>
          <c:y val="2.6317656238916083E-2"/>
          <c:w val="0.88981576822128006"/>
          <c:h val="0.75620673312566578"/>
        </c:manualLayout>
      </c:layout>
      <c:barChart>
        <c:barDir val="col"/>
        <c:grouping val="stacked"/>
        <c:varyColors val="0"/>
        <c:ser>
          <c:idx val="0"/>
          <c:order val="0"/>
          <c:tx>
            <c:strRef>
              <c:f>Sheet1!$B$1</c:f>
              <c:strCache>
                <c:ptCount val="1"/>
                <c:pt idx="0">
                  <c:v>Fentanyl</c:v>
                </c:pt>
              </c:strCache>
            </c:strRef>
          </c:tx>
          <c:spPr>
            <a:solidFill>
              <a:schemeClr val="tx1"/>
            </a:solidFill>
            <a:ln>
              <a:solidFill>
                <a:schemeClr val="tx1"/>
              </a:solidFill>
            </a:ln>
            <a:effectLst/>
          </c:spPr>
          <c:invertIfNegative val="0"/>
          <c:cat>
            <c:strRef>
              <c:f>Sheet1!$A$2:$A$10</c:f>
              <c:strCache>
                <c:ptCount val="9"/>
                <c:pt idx="0">
                  <c:v>CY2007</c:v>
                </c:pt>
                <c:pt idx="1">
                  <c:v>CY2008</c:v>
                </c:pt>
                <c:pt idx="2">
                  <c:v>CY2009</c:v>
                </c:pt>
                <c:pt idx="3">
                  <c:v>CY2010</c:v>
                </c:pt>
                <c:pt idx="4">
                  <c:v>CY2011</c:v>
                </c:pt>
                <c:pt idx="5">
                  <c:v>CY2012</c:v>
                </c:pt>
                <c:pt idx="6">
                  <c:v>CY2013</c:v>
                </c:pt>
                <c:pt idx="7">
                  <c:v>CY2014</c:v>
                </c:pt>
                <c:pt idx="8">
                  <c:v>CY2015*</c:v>
                </c:pt>
              </c:strCache>
            </c:strRef>
          </c:cat>
          <c:val>
            <c:numRef>
              <c:f>Sheet1!$B$2:$B$10</c:f>
              <c:numCache>
                <c:formatCode>General</c:formatCode>
                <c:ptCount val="9"/>
                <c:pt idx="0">
                  <c:v>48</c:v>
                </c:pt>
                <c:pt idx="1">
                  <c:v>68</c:v>
                </c:pt>
                <c:pt idx="2">
                  <c:v>43</c:v>
                </c:pt>
                <c:pt idx="3">
                  <c:v>64</c:v>
                </c:pt>
                <c:pt idx="4">
                  <c:v>54</c:v>
                </c:pt>
                <c:pt idx="5">
                  <c:v>50</c:v>
                </c:pt>
                <c:pt idx="6">
                  <c:v>102</c:v>
                </c:pt>
                <c:pt idx="7">
                  <c:v>134</c:v>
                </c:pt>
                <c:pt idx="8">
                  <c:v>218</c:v>
                </c:pt>
              </c:numCache>
            </c:numRef>
          </c:val>
        </c:ser>
        <c:ser>
          <c:idx val="1"/>
          <c:order val="1"/>
          <c:tx>
            <c:strRef>
              <c:f>Sheet1!$C$1</c:f>
              <c:strCache>
                <c:ptCount val="1"/>
                <c:pt idx="0">
                  <c:v>Rx Opioid, No Fentanyl</c:v>
                </c:pt>
              </c:strCache>
            </c:strRef>
          </c:tx>
          <c:spPr>
            <a:solidFill>
              <a:schemeClr val="accent1">
                <a:lumMod val="50000"/>
              </a:schemeClr>
            </a:solidFill>
            <a:ln>
              <a:solidFill>
                <a:schemeClr val="tx1"/>
              </a:solidFill>
            </a:ln>
            <a:effectLst/>
          </c:spPr>
          <c:invertIfNegative val="0"/>
          <c:cat>
            <c:strRef>
              <c:f>Sheet1!$A$2:$A$10</c:f>
              <c:strCache>
                <c:ptCount val="9"/>
                <c:pt idx="0">
                  <c:v>CY2007</c:v>
                </c:pt>
                <c:pt idx="1">
                  <c:v>CY2008</c:v>
                </c:pt>
                <c:pt idx="2">
                  <c:v>CY2009</c:v>
                </c:pt>
                <c:pt idx="3">
                  <c:v>CY2010</c:v>
                </c:pt>
                <c:pt idx="4">
                  <c:v>CY2011</c:v>
                </c:pt>
                <c:pt idx="5">
                  <c:v>CY2012</c:v>
                </c:pt>
                <c:pt idx="6">
                  <c:v>CY2013</c:v>
                </c:pt>
                <c:pt idx="7">
                  <c:v>CY2014</c:v>
                </c:pt>
                <c:pt idx="8">
                  <c:v>CY2015*</c:v>
                </c:pt>
              </c:strCache>
            </c:strRef>
          </c:cat>
          <c:val>
            <c:numRef>
              <c:f>Sheet1!$C$2:$C$10</c:f>
              <c:numCache>
                <c:formatCode>General</c:formatCode>
                <c:ptCount val="9"/>
                <c:pt idx="0">
                  <c:v>351</c:v>
                </c:pt>
                <c:pt idx="1">
                  <c:v>375</c:v>
                </c:pt>
                <c:pt idx="2">
                  <c:v>368</c:v>
                </c:pt>
                <c:pt idx="3">
                  <c:v>363</c:v>
                </c:pt>
                <c:pt idx="4">
                  <c:v>459</c:v>
                </c:pt>
                <c:pt idx="5">
                  <c:v>385</c:v>
                </c:pt>
                <c:pt idx="6">
                  <c:v>404</c:v>
                </c:pt>
                <c:pt idx="7">
                  <c:v>417</c:v>
                </c:pt>
                <c:pt idx="8">
                  <c:v>342</c:v>
                </c:pt>
              </c:numCache>
            </c:numRef>
          </c:val>
        </c:ser>
        <c:dLbls>
          <c:showLegendKey val="0"/>
          <c:showVal val="0"/>
          <c:showCatName val="0"/>
          <c:showSerName val="0"/>
          <c:showPercent val="0"/>
          <c:showBubbleSize val="0"/>
        </c:dLbls>
        <c:gapWidth val="150"/>
        <c:overlap val="100"/>
        <c:axId val="118858496"/>
        <c:axId val="118860032"/>
      </c:barChart>
      <c:catAx>
        <c:axId val="11885849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8860032"/>
        <c:crosses val="autoZero"/>
        <c:auto val="1"/>
        <c:lblAlgn val="ctr"/>
        <c:lblOffset val="100"/>
        <c:noMultiLvlLbl val="0"/>
      </c:catAx>
      <c:valAx>
        <c:axId val="11886003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smtClean="0"/>
                  <a:t>Overdose Fatalities</a:t>
                </a:r>
                <a:endParaRPr lang="en-US" dirty="0"/>
              </a:p>
            </c:rich>
          </c:tx>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8858496"/>
        <c:crosses val="autoZero"/>
        <c:crossBetween val="between"/>
      </c:valAx>
      <c:spPr>
        <a:noFill/>
        <a:ln>
          <a:noFill/>
        </a:ln>
        <a:effectLst/>
      </c:spPr>
    </c:plotArea>
    <c:legend>
      <c:legendPos val="b"/>
      <c:layout>
        <c:manualLayout>
          <c:xMode val="edge"/>
          <c:yMode val="edge"/>
          <c:x val="0.25946118514031902"/>
          <c:y val="0.84103475564331343"/>
          <c:w val="0.44453538259640629"/>
          <c:h val="4.3325175569270055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chart>
  <c:spPr>
    <a:noFill/>
    <a:ln>
      <a:noFill/>
    </a:ln>
    <a:effectLst/>
  </c:spPr>
  <c:txPr>
    <a:bodyPr/>
    <a:lstStyle/>
    <a:p>
      <a:pPr>
        <a:defRPr sz="14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'Hosp&amp;DFS'!$G$2</c:f>
              <c:strCache>
                <c:ptCount val="1"/>
                <c:pt idx="0">
                  <c:v>Fentanyl &amp; Derivatives</c:v>
                </c:pt>
              </c:strCache>
            </c:strRef>
          </c:tx>
          <c:spPr>
            <a:ln w="19050" cap="rnd">
              <a:solidFill>
                <a:srgbClr val="FF0000"/>
              </a:solidFill>
              <a:round/>
            </a:ln>
            <a:effectLst/>
          </c:spPr>
          <c:marker>
            <c:symbol val="none"/>
          </c:marker>
          <c:cat>
            <c:strRef>
              <c:f>'Hosp&amp;DFS'!$A$3:$A$11</c:f>
              <c:strCache>
                <c:ptCount val="9"/>
                <c:pt idx="0">
                  <c:v>CY2007</c:v>
                </c:pt>
                <c:pt idx="1">
                  <c:v>CY2008</c:v>
                </c:pt>
                <c:pt idx="2">
                  <c:v>CY2009</c:v>
                </c:pt>
                <c:pt idx="3">
                  <c:v>CY2010</c:v>
                </c:pt>
                <c:pt idx="4">
                  <c:v>CY2011</c:v>
                </c:pt>
                <c:pt idx="5">
                  <c:v>CY2012</c:v>
                </c:pt>
                <c:pt idx="6">
                  <c:v>CY2013</c:v>
                </c:pt>
                <c:pt idx="7">
                  <c:v>CY2014</c:v>
                </c:pt>
                <c:pt idx="8">
                  <c:v>CY2015*</c:v>
                </c:pt>
              </c:strCache>
            </c:strRef>
          </c:cat>
          <c:val>
            <c:numRef>
              <c:f>'Hosp&amp;DFS'!$G$3:$G$11</c:f>
              <c:numCache>
                <c:formatCode>#,##0</c:formatCode>
                <c:ptCount val="9"/>
                <c:pt idx="0">
                  <c:v>48</c:v>
                </c:pt>
                <c:pt idx="1">
                  <c:v>68</c:v>
                </c:pt>
                <c:pt idx="2">
                  <c:v>43</c:v>
                </c:pt>
                <c:pt idx="3">
                  <c:v>64</c:v>
                </c:pt>
                <c:pt idx="4">
                  <c:v>54</c:v>
                </c:pt>
                <c:pt idx="5">
                  <c:v>50</c:v>
                </c:pt>
                <c:pt idx="6">
                  <c:v>102</c:v>
                </c:pt>
                <c:pt idx="7">
                  <c:v>134</c:v>
                </c:pt>
                <c:pt idx="8">
                  <c:v>218</c:v>
                </c:pt>
              </c:numCache>
            </c:numRef>
          </c:val>
          <c:smooth val="0"/>
        </c:ser>
        <c:ser>
          <c:idx val="1"/>
          <c:order val="1"/>
          <c:tx>
            <c:strRef>
              <c:f>'Hosp&amp;DFS'!$H$2</c:f>
              <c:strCache>
                <c:ptCount val="1"/>
                <c:pt idx="0">
                  <c:v>RxOpioid(No Fentanyl)</c:v>
                </c:pt>
              </c:strCache>
            </c:strRef>
          </c:tx>
          <c:spPr>
            <a:ln w="28575" cap="rnd">
              <a:solidFill>
                <a:schemeClr val="tx1"/>
              </a:solidFill>
              <a:prstDash val="solid"/>
              <a:round/>
            </a:ln>
            <a:effectLst/>
          </c:spPr>
          <c:marker>
            <c:symbol val="star"/>
            <c:size val="9"/>
            <c:spPr>
              <a:noFill/>
              <a:ln w="9525">
                <a:solidFill>
                  <a:schemeClr val="accent2"/>
                </a:solidFill>
              </a:ln>
              <a:effectLst/>
            </c:spPr>
          </c:marker>
          <c:cat>
            <c:strRef>
              <c:f>'Hosp&amp;DFS'!$A$3:$A$11</c:f>
              <c:strCache>
                <c:ptCount val="9"/>
                <c:pt idx="0">
                  <c:v>CY2007</c:v>
                </c:pt>
                <c:pt idx="1">
                  <c:v>CY2008</c:v>
                </c:pt>
                <c:pt idx="2">
                  <c:v>CY2009</c:v>
                </c:pt>
                <c:pt idx="3">
                  <c:v>CY2010</c:v>
                </c:pt>
                <c:pt idx="4">
                  <c:v>CY2011</c:v>
                </c:pt>
                <c:pt idx="5">
                  <c:v>CY2012</c:v>
                </c:pt>
                <c:pt idx="6">
                  <c:v>CY2013</c:v>
                </c:pt>
                <c:pt idx="7">
                  <c:v>CY2014</c:v>
                </c:pt>
                <c:pt idx="8">
                  <c:v>CY2015*</c:v>
                </c:pt>
              </c:strCache>
            </c:strRef>
          </c:cat>
          <c:val>
            <c:numRef>
              <c:f>'Hosp&amp;DFS'!$H$3:$H$11</c:f>
              <c:numCache>
                <c:formatCode>#,##0</c:formatCode>
                <c:ptCount val="9"/>
                <c:pt idx="0">
                  <c:v>351</c:v>
                </c:pt>
                <c:pt idx="1">
                  <c:v>375</c:v>
                </c:pt>
                <c:pt idx="2">
                  <c:v>368</c:v>
                </c:pt>
                <c:pt idx="3">
                  <c:v>363</c:v>
                </c:pt>
                <c:pt idx="4">
                  <c:v>459</c:v>
                </c:pt>
                <c:pt idx="5">
                  <c:v>385</c:v>
                </c:pt>
                <c:pt idx="6">
                  <c:v>404</c:v>
                </c:pt>
                <c:pt idx="7">
                  <c:v>417</c:v>
                </c:pt>
                <c:pt idx="8">
                  <c:v>342</c:v>
                </c:pt>
              </c:numCache>
            </c:numRef>
          </c:val>
          <c:smooth val="0"/>
        </c:ser>
        <c:ser>
          <c:idx val="2"/>
          <c:order val="2"/>
          <c:tx>
            <c:strRef>
              <c:f>'Hosp&amp;DFS'!$I$2</c:f>
              <c:strCache>
                <c:ptCount val="1"/>
                <c:pt idx="0">
                  <c:v>Heroin</c:v>
                </c:pt>
              </c:strCache>
            </c:strRef>
          </c:tx>
          <c:spPr>
            <a:ln w="28575" cap="rnd">
              <a:solidFill>
                <a:srgbClr val="336600"/>
              </a:solidFill>
              <a:round/>
            </a:ln>
            <a:effectLst/>
          </c:spPr>
          <c:marker>
            <c:symbol val="triangle"/>
            <c:size val="5"/>
            <c:spPr>
              <a:solidFill>
                <a:srgbClr val="336600"/>
              </a:solidFill>
              <a:ln w="9525">
                <a:solidFill>
                  <a:srgbClr val="336600"/>
                </a:solidFill>
              </a:ln>
              <a:effectLst/>
            </c:spPr>
          </c:marker>
          <c:cat>
            <c:strRef>
              <c:f>'Hosp&amp;DFS'!$A$3:$A$11</c:f>
              <c:strCache>
                <c:ptCount val="9"/>
                <c:pt idx="0">
                  <c:v>CY2007</c:v>
                </c:pt>
                <c:pt idx="1">
                  <c:v>CY2008</c:v>
                </c:pt>
                <c:pt idx="2">
                  <c:v>CY2009</c:v>
                </c:pt>
                <c:pt idx="3">
                  <c:v>CY2010</c:v>
                </c:pt>
                <c:pt idx="4">
                  <c:v>CY2011</c:v>
                </c:pt>
                <c:pt idx="5">
                  <c:v>CY2012</c:v>
                </c:pt>
                <c:pt idx="6">
                  <c:v>CY2013</c:v>
                </c:pt>
                <c:pt idx="7">
                  <c:v>CY2014</c:v>
                </c:pt>
                <c:pt idx="8">
                  <c:v>CY2015*</c:v>
                </c:pt>
              </c:strCache>
            </c:strRef>
          </c:cat>
          <c:val>
            <c:numRef>
              <c:f>'Hosp&amp;DFS'!$I$3:$I$11</c:f>
              <c:numCache>
                <c:formatCode>#,##0</c:formatCode>
                <c:ptCount val="9"/>
                <c:pt idx="0">
                  <c:v>100</c:v>
                </c:pt>
                <c:pt idx="1">
                  <c:v>89</c:v>
                </c:pt>
                <c:pt idx="2">
                  <c:v>107</c:v>
                </c:pt>
                <c:pt idx="3">
                  <c:v>48</c:v>
                </c:pt>
                <c:pt idx="4">
                  <c:v>101</c:v>
                </c:pt>
                <c:pt idx="5">
                  <c:v>135</c:v>
                </c:pt>
                <c:pt idx="6">
                  <c:v>213</c:v>
                </c:pt>
                <c:pt idx="7">
                  <c:v>239</c:v>
                </c:pt>
                <c:pt idx="8">
                  <c:v>344</c:v>
                </c:pt>
              </c:numCache>
            </c:numRef>
          </c:val>
          <c:smooth val="0"/>
        </c:ser>
        <c:dLbls>
          <c:showLegendKey val="0"/>
          <c:showVal val="0"/>
          <c:showCatName val="0"/>
          <c:showSerName val="0"/>
          <c:showPercent val="0"/>
          <c:showBubbleSize val="0"/>
        </c:dLbls>
        <c:marker val="1"/>
        <c:smooth val="0"/>
        <c:axId val="119012352"/>
        <c:axId val="119297152"/>
      </c:lineChart>
      <c:catAx>
        <c:axId val="1190123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9297152"/>
        <c:crosses val="autoZero"/>
        <c:auto val="1"/>
        <c:lblAlgn val="ctr"/>
        <c:lblOffset val="100"/>
        <c:noMultiLvlLbl val="0"/>
      </c:catAx>
      <c:valAx>
        <c:axId val="11929715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smtClean="0"/>
                  <a:t>Overdose Fatalities</a:t>
                </a:r>
                <a:endParaRPr lang="en-US" dirty="0"/>
              </a:p>
            </c:rich>
          </c:tx>
          <c:layout/>
          <c:overlay val="0"/>
          <c:spPr>
            <a:noFill/>
            <a:ln>
              <a:noFill/>
            </a:ln>
            <a:effectLst/>
          </c:sp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9012352"/>
        <c:crosses val="autoZero"/>
        <c:crossBetween val="between"/>
      </c:valAx>
      <c:spPr>
        <a:noFill/>
        <a:ln>
          <a:noFill/>
        </a:ln>
        <a:effectLst/>
      </c:spPr>
    </c:plotArea>
    <c:legend>
      <c:legendPos val="b"/>
      <c:layout>
        <c:manualLayout>
          <c:xMode val="edge"/>
          <c:yMode val="edge"/>
          <c:x val="0.14073957702402584"/>
          <c:y val="0.92387298178636756"/>
          <c:w val="0.70778868200632128"/>
          <c:h val="6.4470365273108773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6709569957601443E-2"/>
          <c:y val="1.9747474747474746E-2"/>
          <c:w val="0.89566222491419345"/>
          <c:h val="0.79914519207826296"/>
        </c:manualLayout>
      </c:layout>
      <c:barChart>
        <c:barDir val="col"/>
        <c:grouping val="clustered"/>
        <c:varyColors val="0"/>
        <c:ser>
          <c:idx val="0"/>
          <c:order val="0"/>
          <c:tx>
            <c:strRef>
              <c:f>Sheet1!$B$1</c:f>
              <c:strCache>
                <c:ptCount val="1"/>
                <c:pt idx="0">
                  <c:v>Average CY2007-12</c:v>
                </c:pt>
              </c:strCache>
            </c:strRef>
          </c:tx>
          <c:spPr>
            <a:solidFill>
              <a:schemeClr val="accent1"/>
            </a:solidFill>
            <a:ln>
              <a:solidFill>
                <a:schemeClr val="tx1"/>
              </a:solidFill>
            </a:ln>
            <a:effectLst/>
          </c:spPr>
          <c:invertIfNegative val="0"/>
          <c:cat>
            <c:strRef>
              <c:f>Sheet1!$A$2:$A$5</c:f>
              <c:strCache>
                <c:ptCount val="4"/>
                <c:pt idx="0">
                  <c:v>Transdermal Patch</c:v>
                </c:pt>
                <c:pt idx="1">
                  <c:v>Powder</c:v>
                </c:pt>
                <c:pt idx="2">
                  <c:v>Residue</c:v>
                </c:pt>
                <c:pt idx="3">
                  <c:v>Other</c:v>
                </c:pt>
              </c:strCache>
            </c:strRef>
          </c:cat>
          <c:val>
            <c:numRef>
              <c:f>Sheet1!$B$2:$B$5</c:f>
              <c:numCache>
                <c:formatCode>0.0</c:formatCode>
                <c:ptCount val="4"/>
                <c:pt idx="0">
                  <c:v>29.7</c:v>
                </c:pt>
                <c:pt idx="1">
                  <c:v>0.3</c:v>
                </c:pt>
                <c:pt idx="2">
                  <c:v>5</c:v>
                </c:pt>
                <c:pt idx="3">
                  <c:v>4.5</c:v>
                </c:pt>
              </c:numCache>
            </c:numRef>
          </c:val>
        </c:ser>
        <c:ser>
          <c:idx val="1"/>
          <c:order val="1"/>
          <c:tx>
            <c:strRef>
              <c:f>Sheet1!$C$1</c:f>
              <c:strCache>
                <c:ptCount val="1"/>
                <c:pt idx="0">
                  <c:v>CY2013</c:v>
                </c:pt>
              </c:strCache>
            </c:strRef>
          </c:tx>
          <c:spPr>
            <a:noFill/>
            <a:ln>
              <a:noFill/>
            </a:ln>
            <a:effectLst/>
          </c:spPr>
          <c:invertIfNegative val="0"/>
          <c:cat>
            <c:strRef>
              <c:f>Sheet1!$A$2:$A$5</c:f>
              <c:strCache>
                <c:ptCount val="4"/>
                <c:pt idx="0">
                  <c:v>Transdermal Patch</c:v>
                </c:pt>
                <c:pt idx="1">
                  <c:v>Powder</c:v>
                </c:pt>
                <c:pt idx="2">
                  <c:v>Residue</c:v>
                </c:pt>
                <c:pt idx="3">
                  <c:v>Other</c:v>
                </c:pt>
              </c:strCache>
            </c:strRef>
          </c:cat>
          <c:val>
            <c:numRef>
              <c:f>Sheet1!$C$2:$C$5</c:f>
              <c:numCache>
                <c:formatCode>General</c:formatCode>
                <c:ptCount val="4"/>
                <c:pt idx="0">
                  <c:v>0</c:v>
                </c:pt>
                <c:pt idx="1">
                  <c:v>0</c:v>
                </c:pt>
                <c:pt idx="2">
                  <c:v>0</c:v>
                </c:pt>
                <c:pt idx="3">
                  <c:v>0</c:v>
                </c:pt>
              </c:numCache>
            </c:numRef>
          </c:val>
        </c:ser>
        <c:ser>
          <c:idx val="2"/>
          <c:order val="2"/>
          <c:tx>
            <c:strRef>
              <c:f>Sheet1!$D$1</c:f>
              <c:strCache>
                <c:ptCount val="1"/>
                <c:pt idx="0">
                  <c:v>CY2014</c:v>
                </c:pt>
              </c:strCache>
            </c:strRef>
          </c:tx>
          <c:spPr>
            <a:noFill/>
            <a:ln>
              <a:noFill/>
            </a:ln>
            <a:effectLst/>
          </c:spPr>
          <c:invertIfNegative val="0"/>
          <c:cat>
            <c:strRef>
              <c:f>Sheet1!$A$2:$A$5</c:f>
              <c:strCache>
                <c:ptCount val="4"/>
                <c:pt idx="0">
                  <c:v>Transdermal Patch</c:v>
                </c:pt>
                <c:pt idx="1">
                  <c:v>Powder</c:v>
                </c:pt>
                <c:pt idx="2">
                  <c:v>Residue</c:v>
                </c:pt>
                <c:pt idx="3">
                  <c:v>Other</c:v>
                </c:pt>
              </c:strCache>
            </c:strRef>
          </c:cat>
          <c:val>
            <c:numRef>
              <c:f>Sheet1!$D$2:$D$5</c:f>
              <c:numCache>
                <c:formatCode>General</c:formatCode>
                <c:ptCount val="4"/>
                <c:pt idx="0">
                  <c:v>0</c:v>
                </c:pt>
                <c:pt idx="1">
                  <c:v>0</c:v>
                </c:pt>
                <c:pt idx="2">
                  <c:v>0</c:v>
                </c:pt>
                <c:pt idx="3">
                  <c:v>0</c:v>
                </c:pt>
              </c:numCache>
            </c:numRef>
          </c:val>
        </c:ser>
        <c:ser>
          <c:idx val="3"/>
          <c:order val="3"/>
          <c:tx>
            <c:strRef>
              <c:f>Sheet1!$E$1</c:f>
              <c:strCache>
                <c:ptCount val="1"/>
                <c:pt idx="0">
                  <c:v>CY2015</c:v>
                </c:pt>
              </c:strCache>
            </c:strRef>
          </c:tx>
          <c:spPr>
            <a:noFill/>
            <a:ln>
              <a:noFill/>
            </a:ln>
            <a:effectLst/>
          </c:spPr>
          <c:invertIfNegative val="0"/>
          <c:cat>
            <c:strRef>
              <c:f>Sheet1!$A$2:$A$5</c:f>
              <c:strCache>
                <c:ptCount val="4"/>
                <c:pt idx="0">
                  <c:v>Transdermal Patch</c:v>
                </c:pt>
                <c:pt idx="1">
                  <c:v>Powder</c:v>
                </c:pt>
                <c:pt idx="2">
                  <c:v>Residue</c:v>
                </c:pt>
                <c:pt idx="3">
                  <c:v>Other</c:v>
                </c:pt>
              </c:strCache>
            </c:strRef>
          </c:cat>
          <c:val>
            <c:numRef>
              <c:f>Sheet1!$E$2:$E$5</c:f>
              <c:numCache>
                <c:formatCode>General</c:formatCode>
                <c:ptCount val="4"/>
                <c:pt idx="0">
                  <c:v>0</c:v>
                </c:pt>
                <c:pt idx="1">
                  <c:v>0</c:v>
                </c:pt>
                <c:pt idx="2">
                  <c:v>0</c:v>
                </c:pt>
                <c:pt idx="3">
                  <c:v>0</c:v>
                </c:pt>
              </c:numCache>
            </c:numRef>
          </c:val>
        </c:ser>
        <c:dLbls>
          <c:showLegendKey val="0"/>
          <c:showVal val="0"/>
          <c:showCatName val="0"/>
          <c:showSerName val="0"/>
          <c:showPercent val="0"/>
          <c:showBubbleSize val="0"/>
        </c:dLbls>
        <c:gapWidth val="219"/>
        <c:overlap val="-27"/>
        <c:axId val="121281152"/>
        <c:axId val="124232064"/>
      </c:barChart>
      <c:catAx>
        <c:axId val="1212811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24232064"/>
        <c:crosses val="autoZero"/>
        <c:auto val="1"/>
        <c:lblAlgn val="ctr"/>
        <c:lblOffset val="100"/>
        <c:noMultiLvlLbl val="0"/>
      </c:catAx>
      <c:valAx>
        <c:axId val="12423206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smtClean="0"/>
                  <a:t>Cases Submitted to DFS</a:t>
                </a:r>
                <a:endParaRPr lang="en-US" dirty="0"/>
              </a:p>
            </c:rich>
          </c:tx>
          <c:layout/>
          <c:overlay val="0"/>
          <c:spPr>
            <a:noFill/>
            <a:ln>
              <a:noFill/>
            </a:ln>
            <a:effectLst/>
          </c:sp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21281152"/>
        <c:crosses val="autoZero"/>
        <c:crossBetween val="between"/>
      </c:valAx>
      <c:spPr>
        <a:noFill/>
        <a:ln>
          <a:noFill/>
        </a:ln>
        <a:effectLst/>
      </c:spPr>
    </c:plotArea>
    <c:legend>
      <c:legendPos val="b"/>
      <c:legendEntry>
        <c:idx val="1"/>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legendEntry>
      <c:legendEntry>
        <c:idx val="2"/>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legendEntry>
      <c:legendEntry>
        <c:idx val="3"/>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legendEntry>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60910054512417"/>
          <c:y val="3.2373737373737374E-2"/>
          <c:w val="0.87676269432667076"/>
          <c:h val="0.82097570190089875"/>
        </c:manualLayout>
      </c:layout>
      <c:barChart>
        <c:barDir val="col"/>
        <c:grouping val="clustered"/>
        <c:varyColors val="0"/>
        <c:ser>
          <c:idx val="0"/>
          <c:order val="0"/>
          <c:tx>
            <c:strRef>
              <c:f>Sheet1!$B$1</c:f>
              <c:strCache>
                <c:ptCount val="1"/>
                <c:pt idx="0">
                  <c:v>Average CY2007-12</c:v>
                </c:pt>
              </c:strCache>
            </c:strRef>
          </c:tx>
          <c:spPr>
            <a:solidFill>
              <a:schemeClr val="accent1"/>
            </a:solidFill>
            <a:ln>
              <a:solidFill>
                <a:schemeClr val="tx1"/>
              </a:solidFill>
            </a:ln>
            <a:effectLst/>
          </c:spPr>
          <c:invertIfNegative val="0"/>
          <c:cat>
            <c:strRef>
              <c:f>Sheet1!$A$2:$A$5</c:f>
              <c:strCache>
                <c:ptCount val="4"/>
                <c:pt idx="0">
                  <c:v>Transdermal Patch</c:v>
                </c:pt>
                <c:pt idx="1">
                  <c:v>Powder</c:v>
                </c:pt>
                <c:pt idx="2">
                  <c:v>Residue</c:v>
                </c:pt>
                <c:pt idx="3">
                  <c:v>Other</c:v>
                </c:pt>
              </c:strCache>
            </c:strRef>
          </c:cat>
          <c:val>
            <c:numRef>
              <c:f>Sheet1!$B$2:$B$5</c:f>
              <c:numCache>
                <c:formatCode>0.0</c:formatCode>
                <c:ptCount val="4"/>
                <c:pt idx="0">
                  <c:v>29.7</c:v>
                </c:pt>
                <c:pt idx="1">
                  <c:v>0.3</c:v>
                </c:pt>
                <c:pt idx="2">
                  <c:v>5</c:v>
                </c:pt>
                <c:pt idx="3">
                  <c:v>4.5</c:v>
                </c:pt>
              </c:numCache>
            </c:numRef>
          </c:val>
        </c:ser>
        <c:ser>
          <c:idx val="1"/>
          <c:order val="1"/>
          <c:tx>
            <c:strRef>
              <c:f>Sheet1!$C$1</c:f>
              <c:strCache>
                <c:ptCount val="1"/>
                <c:pt idx="0">
                  <c:v>CY2013</c:v>
                </c:pt>
              </c:strCache>
            </c:strRef>
          </c:tx>
          <c:spPr>
            <a:solidFill>
              <a:schemeClr val="accent1">
                <a:lumMod val="75000"/>
              </a:schemeClr>
            </a:solidFill>
            <a:ln>
              <a:solidFill>
                <a:schemeClr val="tx1"/>
              </a:solidFill>
            </a:ln>
            <a:effectLst/>
          </c:spPr>
          <c:invertIfNegative val="0"/>
          <c:cat>
            <c:strRef>
              <c:f>Sheet1!$A$2:$A$5</c:f>
              <c:strCache>
                <c:ptCount val="4"/>
                <c:pt idx="0">
                  <c:v>Transdermal Patch</c:v>
                </c:pt>
                <c:pt idx="1">
                  <c:v>Powder</c:v>
                </c:pt>
                <c:pt idx="2">
                  <c:v>Residue</c:v>
                </c:pt>
                <c:pt idx="3">
                  <c:v>Other</c:v>
                </c:pt>
              </c:strCache>
            </c:strRef>
          </c:cat>
          <c:val>
            <c:numRef>
              <c:f>Sheet1!$C$2:$C$5</c:f>
              <c:numCache>
                <c:formatCode>General</c:formatCode>
                <c:ptCount val="4"/>
                <c:pt idx="0">
                  <c:v>29</c:v>
                </c:pt>
                <c:pt idx="1">
                  <c:v>29</c:v>
                </c:pt>
                <c:pt idx="2">
                  <c:v>30</c:v>
                </c:pt>
                <c:pt idx="3">
                  <c:v>15</c:v>
                </c:pt>
              </c:numCache>
            </c:numRef>
          </c:val>
        </c:ser>
        <c:ser>
          <c:idx val="2"/>
          <c:order val="2"/>
          <c:tx>
            <c:strRef>
              <c:f>Sheet1!$D$1</c:f>
              <c:strCache>
                <c:ptCount val="1"/>
                <c:pt idx="0">
                  <c:v>CY2014</c:v>
                </c:pt>
              </c:strCache>
            </c:strRef>
          </c:tx>
          <c:spPr>
            <a:solidFill>
              <a:schemeClr val="accent1">
                <a:lumMod val="50000"/>
              </a:schemeClr>
            </a:solidFill>
            <a:ln>
              <a:solidFill>
                <a:schemeClr val="tx1"/>
              </a:solidFill>
            </a:ln>
            <a:effectLst/>
          </c:spPr>
          <c:invertIfNegative val="0"/>
          <c:cat>
            <c:strRef>
              <c:f>Sheet1!$A$2:$A$5</c:f>
              <c:strCache>
                <c:ptCount val="4"/>
                <c:pt idx="0">
                  <c:v>Transdermal Patch</c:v>
                </c:pt>
                <c:pt idx="1">
                  <c:v>Powder</c:v>
                </c:pt>
                <c:pt idx="2">
                  <c:v>Residue</c:v>
                </c:pt>
                <c:pt idx="3">
                  <c:v>Other</c:v>
                </c:pt>
              </c:strCache>
            </c:strRef>
          </c:cat>
          <c:val>
            <c:numRef>
              <c:f>Sheet1!$D$2:$D$5</c:f>
              <c:numCache>
                <c:formatCode>General</c:formatCode>
                <c:ptCount val="4"/>
                <c:pt idx="0">
                  <c:v>17</c:v>
                </c:pt>
                <c:pt idx="1">
                  <c:v>57</c:v>
                </c:pt>
                <c:pt idx="2">
                  <c:v>48</c:v>
                </c:pt>
                <c:pt idx="3">
                  <c:v>25</c:v>
                </c:pt>
              </c:numCache>
            </c:numRef>
          </c:val>
        </c:ser>
        <c:ser>
          <c:idx val="3"/>
          <c:order val="3"/>
          <c:tx>
            <c:strRef>
              <c:f>Sheet1!$E$1</c:f>
              <c:strCache>
                <c:ptCount val="1"/>
                <c:pt idx="0">
                  <c:v>CY2015</c:v>
                </c:pt>
              </c:strCache>
            </c:strRef>
          </c:tx>
          <c:spPr>
            <a:solidFill>
              <a:schemeClr val="accent1">
                <a:lumMod val="25000"/>
              </a:schemeClr>
            </a:solidFill>
            <a:ln>
              <a:solidFill>
                <a:schemeClr val="tx1"/>
              </a:solidFill>
            </a:ln>
            <a:effectLst/>
          </c:spPr>
          <c:invertIfNegative val="0"/>
          <c:cat>
            <c:strRef>
              <c:f>Sheet1!$A$2:$A$5</c:f>
              <c:strCache>
                <c:ptCount val="4"/>
                <c:pt idx="0">
                  <c:v>Transdermal Patch</c:v>
                </c:pt>
                <c:pt idx="1">
                  <c:v>Powder</c:v>
                </c:pt>
                <c:pt idx="2">
                  <c:v>Residue</c:v>
                </c:pt>
                <c:pt idx="3">
                  <c:v>Other</c:v>
                </c:pt>
              </c:strCache>
            </c:strRef>
          </c:cat>
          <c:val>
            <c:numRef>
              <c:f>Sheet1!$E$2:$E$5</c:f>
              <c:numCache>
                <c:formatCode>General</c:formatCode>
                <c:ptCount val="4"/>
                <c:pt idx="0">
                  <c:v>29</c:v>
                </c:pt>
                <c:pt idx="1">
                  <c:v>133</c:v>
                </c:pt>
                <c:pt idx="2">
                  <c:v>104</c:v>
                </c:pt>
                <c:pt idx="3">
                  <c:v>55</c:v>
                </c:pt>
              </c:numCache>
            </c:numRef>
          </c:val>
        </c:ser>
        <c:dLbls>
          <c:showLegendKey val="0"/>
          <c:showVal val="0"/>
          <c:showCatName val="0"/>
          <c:showSerName val="0"/>
          <c:showPercent val="0"/>
          <c:showBubbleSize val="0"/>
        </c:dLbls>
        <c:gapWidth val="219"/>
        <c:overlap val="-27"/>
        <c:axId val="124269696"/>
        <c:axId val="124271232"/>
      </c:barChart>
      <c:catAx>
        <c:axId val="124269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24271232"/>
        <c:crosses val="autoZero"/>
        <c:auto val="1"/>
        <c:lblAlgn val="ctr"/>
        <c:lblOffset val="100"/>
        <c:noMultiLvlLbl val="0"/>
      </c:catAx>
      <c:valAx>
        <c:axId val="12427123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smtClean="0"/>
                  <a:t>Cases</a:t>
                </a:r>
                <a:r>
                  <a:rPr lang="en-US" baseline="0" dirty="0" smtClean="0"/>
                  <a:t> Submitted to DFS</a:t>
                </a:r>
                <a:endParaRPr lang="en-US" dirty="0"/>
              </a:p>
            </c:rich>
          </c:tx>
          <c:layout/>
          <c:overlay val="0"/>
          <c:spPr>
            <a:noFill/>
            <a:ln>
              <a:noFill/>
            </a:ln>
            <a:effectLst/>
          </c:sp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2426969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0.00926</cdr:x>
      <cdr:y>0.93691</cdr:y>
    </cdr:from>
    <cdr:to>
      <cdr:x>0.99307</cdr:x>
      <cdr:y>1</cdr:y>
    </cdr:to>
    <cdr:sp macro="" textlink="">
      <cdr:nvSpPr>
        <cdr:cNvPr id="3" name="Text Box 1"/>
        <cdr:cNvSpPr txBox="1"/>
      </cdr:nvSpPr>
      <cdr:spPr>
        <a:xfrm xmlns:a="http://schemas.openxmlformats.org/drawingml/2006/main">
          <a:off x="50800" y="3049285"/>
          <a:ext cx="5397572" cy="201915"/>
        </a:xfrm>
        <a:prstGeom xmlns:a="http://schemas.openxmlformats.org/drawingml/2006/main" prst="rect">
          <a:avLst/>
        </a:prstGeom>
      </cdr:spPr>
    </cdr:sp>
  </cdr:relSizeAnchor>
  <cdr:relSizeAnchor xmlns:cdr="http://schemas.openxmlformats.org/drawingml/2006/chartDrawing">
    <cdr:from>
      <cdr:x>0.00926</cdr:x>
      <cdr:y>0.93691</cdr:y>
    </cdr:from>
    <cdr:to>
      <cdr:x>0.99307</cdr:x>
      <cdr:y>1</cdr:y>
    </cdr:to>
    <cdr:sp macro="" textlink="">
      <cdr:nvSpPr>
        <cdr:cNvPr id="4" name="Text Box 1"/>
        <cdr:cNvSpPr txBox="1"/>
      </cdr:nvSpPr>
      <cdr:spPr>
        <a:xfrm xmlns:a="http://schemas.openxmlformats.org/drawingml/2006/main">
          <a:off x="50800" y="3049285"/>
          <a:ext cx="5397572" cy="201915"/>
        </a:xfrm>
        <a:prstGeom xmlns:a="http://schemas.openxmlformats.org/drawingml/2006/main" prst="rect">
          <a:avLst/>
        </a:prstGeom>
      </cdr:spPr>
    </cdr:sp>
  </cdr:relSizeAnchor>
</c:userShapes>
</file>

<file path=ppt/drawings/drawing2.xml><?xml version="1.0" encoding="utf-8"?>
<c:userShapes xmlns:c="http://schemas.openxmlformats.org/drawingml/2006/chart">
  <cdr:relSizeAnchor xmlns:cdr="http://schemas.openxmlformats.org/drawingml/2006/chartDrawing">
    <cdr:from>
      <cdr:x>0.00926</cdr:x>
      <cdr:y>0.93691</cdr:y>
    </cdr:from>
    <cdr:to>
      <cdr:x>0.99307</cdr:x>
      <cdr:y>1</cdr:y>
    </cdr:to>
    <cdr:sp macro="" textlink="">
      <cdr:nvSpPr>
        <cdr:cNvPr id="3" name="Text Box 1"/>
        <cdr:cNvSpPr txBox="1"/>
      </cdr:nvSpPr>
      <cdr:spPr>
        <a:xfrm xmlns:a="http://schemas.openxmlformats.org/drawingml/2006/main">
          <a:off x="50800" y="3049285"/>
          <a:ext cx="5397572" cy="201915"/>
        </a:xfrm>
        <a:prstGeom xmlns:a="http://schemas.openxmlformats.org/drawingml/2006/main" prst="rect">
          <a:avLst/>
        </a:prstGeom>
      </cdr:spPr>
    </cdr:sp>
  </cdr:relSizeAnchor>
  <cdr:relSizeAnchor xmlns:cdr="http://schemas.openxmlformats.org/drawingml/2006/chartDrawing">
    <cdr:from>
      <cdr:x>0.00926</cdr:x>
      <cdr:y>0.93691</cdr:y>
    </cdr:from>
    <cdr:to>
      <cdr:x>0.99307</cdr:x>
      <cdr:y>1</cdr:y>
    </cdr:to>
    <cdr:sp macro="" textlink="">
      <cdr:nvSpPr>
        <cdr:cNvPr id="4" name="Text Box 1"/>
        <cdr:cNvSpPr txBox="1"/>
      </cdr:nvSpPr>
      <cdr:spPr>
        <a:xfrm xmlns:a="http://schemas.openxmlformats.org/drawingml/2006/main">
          <a:off x="50800" y="3049285"/>
          <a:ext cx="5397572" cy="201915"/>
        </a:xfrm>
        <a:prstGeom xmlns:a="http://schemas.openxmlformats.org/drawingml/2006/main" prst="rect">
          <a:avLst/>
        </a:prstGeom>
      </cdr:spPr>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2446" tIns="46222" rIns="92446" bIns="46222" rtlCol="0"/>
          <a:lstStyle>
            <a:lvl1pPr algn="l">
              <a:defRPr sz="1100"/>
            </a:lvl1pPr>
          </a:lstStyle>
          <a:p>
            <a:endParaRPr lang="en-US"/>
          </a:p>
        </p:txBody>
      </p:sp>
      <p:sp>
        <p:nvSpPr>
          <p:cNvPr id="3" name="Date Placeholder 2"/>
          <p:cNvSpPr>
            <a:spLocks noGrp="1"/>
          </p:cNvSpPr>
          <p:nvPr>
            <p:ph type="dt" sz="quarter" idx="1"/>
          </p:nvPr>
        </p:nvSpPr>
        <p:spPr>
          <a:xfrm>
            <a:off x="4023092" y="0"/>
            <a:ext cx="3077739" cy="469424"/>
          </a:xfrm>
          <a:prstGeom prst="rect">
            <a:avLst/>
          </a:prstGeom>
        </p:spPr>
        <p:txBody>
          <a:bodyPr vert="horz" lIns="92446" tIns="46222" rIns="92446" bIns="46222" rtlCol="0"/>
          <a:lstStyle>
            <a:lvl1pPr algn="r">
              <a:defRPr sz="1100"/>
            </a:lvl1pPr>
          </a:lstStyle>
          <a:p>
            <a:fld id="{DE2F08D3-4F53-41B8-905A-0F3025C27267}" type="datetimeFigureOut">
              <a:rPr lang="en-US" smtClean="0"/>
              <a:pPr/>
              <a:t>5/5/2016</a:t>
            </a:fld>
            <a:endParaRPr lang="en-US"/>
          </a:p>
        </p:txBody>
      </p:sp>
      <p:sp>
        <p:nvSpPr>
          <p:cNvPr id="4" name="Footer Placeholder 3"/>
          <p:cNvSpPr>
            <a:spLocks noGrp="1"/>
          </p:cNvSpPr>
          <p:nvPr>
            <p:ph type="ftr" sz="quarter" idx="2"/>
          </p:nvPr>
        </p:nvSpPr>
        <p:spPr>
          <a:xfrm>
            <a:off x="0" y="8917422"/>
            <a:ext cx="3077739" cy="469424"/>
          </a:xfrm>
          <a:prstGeom prst="rect">
            <a:avLst/>
          </a:prstGeom>
        </p:spPr>
        <p:txBody>
          <a:bodyPr vert="horz" lIns="92446" tIns="46222" rIns="92446" bIns="46222" rtlCol="0" anchor="b"/>
          <a:lstStyle>
            <a:lvl1pPr algn="l">
              <a:defRPr sz="1100"/>
            </a:lvl1pPr>
          </a:lstStyle>
          <a:p>
            <a:endParaRPr lang="en-US"/>
          </a:p>
        </p:txBody>
      </p:sp>
      <p:sp>
        <p:nvSpPr>
          <p:cNvPr id="5" name="Slide Number Placeholder 4"/>
          <p:cNvSpPr>
            <a:spLocks noGrp="1"/>
          </p:cNvSpPr>
          <p:nvPr>
            <p:ph type="sldNum" sz="quarter" idx="3"/>
          </p:nvPr>
        </p:nvSpPr>
        <p:spPr>
          <a:xfrm>
            <a:off x="4023092" y="8917422"/>
            <a:ext cx="3077739" cy="469424"/>
          </a:xfrm>
          <a:prstGeom prst="rect">
            <a:avLst/>
          </a:prstGeom>
        </p:spPr>
        <p:txBody>
          <a:bodyPr vert="horz" lIns="92446" tIns="46222" rIns="92446" bIns="46222" rtlCol="0" anchor="b"/>
          <a:lstStyle>
            <a:lvl1pPr algn="r">
              <a:defRPr sz="1100"/>
            </a:lvl1pPr>
          </a:lstStyle>
          <a:p>
            <a:fld id="{CC797420-0CAB-409E-B8A9-D453B8950B5F}" type="slidenum">
              <a:rPr lang="en-US" smtClean="0"/>
              <a:pPr/>
              <a:t>‹#›</a:t>
            </a:fld>
            <a:endParaRPr lang="en-US"/>
          </a:p>
        </p:txBody>
      </p:sp>
    </p:spTree>
    <p:extLst>
      <p:ext uri="{BB962C8B-B14F-4D97-AF65-F5344CB8AC3E}">
        <p14:creationId xmlns:p14="http://schemas.microsoft.com/office/powerpoint/2010/main" val="27954058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383" cy="469745"/>
          </a:xfrm>
          <a:prstGeom prst="rect">
            <a:avLst/>
          </a:prstGeom>
        </p:spPr>
        <p:txBody>
          <a:bodyPr vert="horz" lIns="92446" tIns="46222" rIns="92446" bIns="46222" rtlCol="0"/>
          <a:lstStyle>
            <a:lvl1pPr algn="l">
              <a:defRPr sz="1100"/>
            </a:lvl1pPr>
          </a:lstStyle>
          <a:p>
            <a:endParaRPr lang="en-US"/>
          </a:p>
        </p:txBody>
      </p:sp>
      <p:sp>
        <p:nvSpPr>
          <p:cNvPr id="3" name="Date Placeholder 2"/>
          <p:cNvSpPr>
            <a:spLocks noGrp="1"/>
          </p:cNvSpPr>
          <p:nvPr>
            <p:ph type="dt" idx="1"/>
          </p:nvPr>
        </p:nvSpPr>
        <p:spPr>
          <a:xfrm>
            <a:off x="4022486" y="0"/>
            <a:ext cx="3078383" cy="469745"/>
          </a:xfrm>
          <a:prstGeom prst="rect">
            <a:avLst/>
          </a:prstGeom>
        </p:spPr>
        <p:txBody>
          <a:bodyPr vert="horz" lIns="92446" tIns="46222" rIns="92446" bIns="46222" rtlCol="0"/>
          <a:lstStyle>
            <a:lvl1pPr algn="r">
              <a:defRPr sz="1100"/>
            </a:lvl1pPr>
          </a:lstStyle>
          <a:p>
            <a:fld id="{A31FFB1E-F10B-47E1-8A81-02A244ACF5CB}" type="datetimeFigureOut">
              <a:rPr lang="en-US" smtClean="0"/>
              <a:pPr/>
              <a:t>5/5/2016</a:t>
            </a:fld>
            <a:endParaRPr lang="en-US"/>
          </a:p>
        </p:txBody>
      </p:sp>
      <p:sp>
        <p:nvSpPr>
          <p:cNvPr id="4" name="Slide Image Placeholder 3"/>
          <p:cNvSpPr>
            <a:spLocks noGrp="1" noRot="1" noChangeAspect="1"/>
          </p:cNvSpPr>
          <p:nvPr>
            <p:ph type="sldImg" idx="2"/>
          </p:nvPr>
        </p:nvSpPr>
        <p:spPr>
          <a:xfrm>
            <a:off x="2378075" y="703263"/>
            <a:ext cx="2346325" cy="1758950"/>
          </a:xfrm>
          <a:prstGeom prst="rect">
            <a:avLst/>
          </a:prstGeom>
          <a:noFill/>
          <a:ln w="12700">
            <a:solidFill>
              <a:prstClr val="black"/>
            </a:solidFill>
          </a:ln>
        </p:spPr>
        <p:txBody>
          <a:bodyPr vert="horz" lIns="92446" tIns="46222" rIns="92446" bIns="46222" rtlCol="0" anchor="ctr"/>
          <a:lstStyle/>
          <a:p>
            <a:endParaRPr lang="en-US"/>
          </a:p>
        </p:txBody>
      </p:sp>
      <p:sp>
        <p:nvSpPr>
          <p:cNvPr id="5" name="Notes Placeholder 4"/>
          <p:cNvSpPr>
            <a:spLocks noGrp="1"/>
          </p:cNvSpPr>
          <p:nvPr>
            <p:ph type="body" sz="quarter" idx="3"/>
          </p:nvPr>
        </p:nvSpPr>
        <p:spPr>
          <a:xfrm>
            <a:off x="710893" y="2696622"/>
            <a:ext cx="5680694" cy="5988041"/>
          </a:xfrm>
          <a:prstGeom prst="rect">
            <a:avLst/>
          </a:prstGeom>
        </p:spPr>
        <p:txBody>
          <a:bodyPr vert="horz" lIns="92446" tIns="46222" rIns="92446" bIns="46222" rtlCol="0">
            <a:normAutofit/>
          </a:bodyPr>
          <a:lstStyle/>
          <a:p>
            <a:pPr lvl="0"/>
            <a:endParaRPr lang="en-US" dirty="0"/>
          </a:p>
        </p:txBody>
      </p:sp>
      <p:sp>
        <p:nvSpPr>
          <p:cNvPr id="6" name="Footer Placeholder 5"/>
          <p:cNvSpPr>
            <a:spLocks noGrp="1"/>
          </p:cNvSpPr>
          <p:nvPr>
            <p:ph type="ftr" sz="quarter" idx="4"/>
          </p:nvPr>
        </p:nvSpPr>
        <p:spPr>
          <a:xfrm>
            <a:off x="0" y="8917127"/>
            <a:ext cx="3078383" cy="469745"/>
          </a:xfrm>
          <a:prstGeom prst="rect">
            <a:avLst/>
          </a:prstGeom>
        </p:spPr>
        <p:txBody>
          <a:bodyPr vert="horz" lIns="92446" tIns="46222" rIns="92446" bIns="46222" rtlCol="0" anchor="b"/>
          <a:lstStyle>
            <a:lvl1pPr algn="l">
              <a:defRPr sz="1100"/>
            </a:lvl1pPr>
          </a:lstStyle>
          <a:p>
            <a:endParaRPr lang="en-US"/>
          </a:p>
        </p:txBody>
      </p:sp>
      <p:sp>
        <p:nvSpPr>
          <p:cNvPr id="7" name="Slide Number Placeholder 6"/>
          <p:cNvSpPr>
            <a:spLocks noGrp="1"/>
          </p:cNvSpPr>
          <p:nvPr>
            <p:ph type="sldNum" sz="quarter" idx="5"/>
          </p:nvPr>
        </p:nvSpPr>
        <p:spPr>
          <a:xfrm>
            <a:off x="4022486" y="8917127"/>
            <a:ext cx="3078383" cy="469745"/>
          </a:xfrm>
          <a:prstGeom prst="rect">
            <a:avLst/>
          </a:prstGeom>
        </p:spPr>
        <p:txBody>
          <a:bodyPr vert="horz" lIns="92446" tIns="46222" rIns="92446" bIns="46222" rtlCol="0" anchor="b"/>
          <a:lstStyle>
            <a:lvl1pPr algn="r">
              <a:defRPr sz="1100"/>
            </a:lvl1pPr>
          </a:lstStyle>
          <a:p>
            <a:fld id="{592049CF-3C94-49BE-8AD5-F23C5F4DEBF9}" type="slidenum">
              <a:rPr lang="en-US" smtClean="0"/>
              <a:pPr/>
              <a:t>‹#›</a:t>
            </a:fld>
            <a:endParaRPr lang="en-US"/>
          </a:p>
        </p:txBody>
      </p:sp>
    </p:spTree>
    <p:extLst>
      <p:ext uri="{BB962C8B-B14F-4D97-AF65-F5344CB8AC3E}">
        <p14:creationId xmlns:p14="http://schemas.microsoft.com/office/powerpoint/2010/main" val="3465508812"/>
      </p:ext>
    </p:extLst>
  </p:cSld>
  <p:clrMap bg1="lt1" tx1="dk1" bg2="lt2" tx2="dk2" accent1="accent1" accent2="accent2" accent3="accent3" accent4="accent4" accent5="accent5" accent6="accent6" hlink="hlink" folHlink="folHlink"/>
  <p:notesStyle>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Aft>
                <a:spcPts val="612"/>
              </a:spcAft>
            </a:pPr>
            <a:r>
              <a:rPr lang="en-US" sz="1600" dirty="0"/>
              <a:t>The graphs on the map above compare the proportion of the state’s population that lived in that Division in 2014 (black bar) to the proportion of drug cases submitted to DFS in CY 2014, for the listed drug types. For example, about 5% of Virginia’s population in 2014 lived in Division 4, but that Division submitted about 26% of benzodiazepine cases.</a:t>
            </a:r>
          </a:p>
          <a:p>
            <a:pPr>
              <a:spcAft>
                <a:spcPts val="612"/>
              </a:spcAft>
            </a:pPr>
            <a:endParaRPr lang="en-US" sz="1600" dirty="0"/>
          </a:p>
          <a:p>
            <a:endParaRPr lang="en-US" sz="1600" dirty="0"/>
          </a:p>
        </p:txBody>
      </p:sp>
      <p:sp>
        <p:nvSpPr>
          <p:cNvPr id="4" name="Slide Number Placeholder 3"/>
          <p:cNvSpPr>
            <a:spLocks noGrp="1"/>
          </p:cNvSpPr>
          <p:nvPr>
            <p:ph type="sldNum" sz="quarter" idx="10"/>
          </p:nvPr>
        </p:nvSpPr>
        <p:spPr/>
        <p:txBody>
          <a:bodyPr/>
          <a:lstStyle/>
          <a:p>
            <a:fld id="{592049CF-3C94-49BE-8AD5-F23C5F4DEBF9}" type="slidenum">
              <a:rPr lang="en-US" smtClean="0"/>
              <a:pPr/>
              <a:t>2</a:t>
            </a:fld>
            <a:endParaRPr lang="en-US"/>
          </a:p>
        </p:txBody>
      </p:sp>
    </p:spTree>
    <p:extLst>
      <p:ext uri="{BB962C8B-B14F-4D97-AF65-F5344CB8AC3E}">
        <p14:creationId xmlns:p14="http://schemas.microsoft.com/office/powerpoint/2010/main" val="25030658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78075" y="703263"/>
            <a:ext cx="2346325" cy="1758950"/>
          </a:xfrm>
        </p:spPr>
      </p:sp>
      <p:sp>
        <p:nvSpPr>
          <p:cNvPr id="3" name="Notes Placeholder 2"/>
          <p:cNvSpPr>
            <a:spLocks noGrp="1"/>
          </p:cNvSpPr>
          <p:nvPr>
            <p:ph type="body" idx="1"/>
          </p:nvPr>
        </p:nvSpPr>
        <p:spPr/>
        <p:txBody>
          <a:bodyPr>
            <a:normAutofit/>
          </a:bodyPr>
          <a:lstStyle/>
          <a:p>
            <a:r>
              <a:rPr lang="en-US" sz="1600" dirty="0"/>
              <a:t>Statewide, methamphetamine cases submitted to DFS increased 264% between CY 2001 and 2005. Following a high number of methamphetamine lab seizures, the number of methamphetamine cases dropped for several years, dropping 44% between 2005 and 2008. Between 2008 and 2014, cases increased 124%.The largest growth has been in Divisions 4 and 6.</a:t>
            </a:r>
          </a:p>
          <a:p>
            <a:endParaRPr lang="en-US" sz="1600" dirty="0"/>
          </a:p>
          <a:p>
            <a:endParaRPr lang="en-US" sz="1800" dirty="0"/>
          </a:p>
        </p:txBody>
      </p:sp>
      <p:sp>
        <p:nvSpPr>
          <p:cNvPr id="4" name="Slide Number Placeholder 3"/>
          <p:cNvSpPr>
            <a:spLocks noGrp="1"/>
          </p:cNvSpPr>
          <p:nvPr>
            <p:ph type="sldNum" sz="quarter" idx="10"/>
          </p:nvPr>
        </p:nvSpPr>
        <p:spPr/>
        <p:txBody>
          <a:bodyPr/>
          <a:lstStyle/>
          <a:p>
            <a:fld id="{592049CF-3C94-49BE-8AD5-F23C5F4DEBF9}" type="slidenum">
              <a:rPr lang="en-US" smtClean="0"/>
              <a:pPr/>
              <a:t>3</a:t>
            </a:fld>
            <a:endParaRPr lang="en-US"/>
          </a:p>
        </p:txBody>
      </p:sp>
    </p:spTree>
    <p:extLst>
      <p:ext uri="{BB962C8B-B14F-4D97-AF65-F5344CB8AC3E}">
        <p14:creationId xmlns:p14="http://schemas.microsoft.com/office/powerpoint/2010/main" val="30388521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78075" y="703263"/>
            <a:ext cx="2346325" cy="1758950"/>
          </a:xfrm>
        </p:spPr>
      </p:sp>
      <p:sp>
        <p:nvSpPr>
          <p:cNvPr id="3" name="Notes Placeholder 2"/>
          <p:cNvSpPr>
            <a:spLocks noGrp="1"/>
          </p:cNvSpPr>
          <p:nvPr>
            <p:ph type="body" idx="1"/>
          </p:nvPr>
        </p:nvSpPr>
        <p:spPr/>
        <p:txBody>
          <a:bodyPr>
            <a:normAutofit/>
          </a:bodyPr>
          <a:lstStyle/>
          <a:p>
            <a:r>
              <a:rPr lang="en-US" sz="1600" dirty="0"/>
              <a:t>Statewide, methamphetamine cases submitted to DFS increased 264% between CY 2001 and 2005. Following a high number of methamphetamine lab seizures, the number of methamphetamine cases dropped for several years, dropping 44% between 2005 and 2008. Between 2008 and 2014, cases increased 124%.The largest growth has been in Divisions 4 and 6.</a:t>
            </a:r>
          </a:p>
          <a:p>
            <a:endParaRPr lang="en-US" sz="1600" dirty="0"/>
          </a:p>
          <a:p>
            <a:endParaRPr lang="en-US" sz="1800" dirty="0"/>
          </a:p>
        </p:txBody>
      </p:sp>
      <p:sp>
        <p:nvSpPr>
          <p:cNvPr id="4" name="Slide Number Placeholder 3"/>
          <p:cNvSpPr>
            <a:spLocks noGrp="1"/>
          </p:cNvSpPr>
          <p:nvPr>
            <p:ph type="sldNum" sz="quarter" idx="10"/>
          </p:nvPr>
        </p:nvSpPr>
        <p:spPr/>
        <p:txBody>
          <a:bodyPr/>
          <a:lstStyle/>
          <a:p>
            <a:fld id="{592049CF-3C94-49BE-8AD5-F23C5F4DEBF9}" type="slidenum">
              <a:rPr lang="en-US" smtClean="0"/>
              <a:pPr/>
              <a:t>4</a:t>
            </a:fld>
            <a:endParaRPr lang="en-US"/>
          </a:p>
        </p:txBody>
      </p:sp>
    </p:spTree>
    <p:extLst>
      <p:ext uri="{BB962C8B-B14F-4D97-AF65-F5344CB8AC3E}">
        <p14:creationId xmlns:p14="http://schemas.microsoft.com/office/powerpoint/2010/main" val="33380624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Aft>
                <a:spcPts val="612"/>
              </a:spcAft>
            </a:pPr>
            <a:r>
              <a:rPr lang="en-US" sz="1600" dirty="0"/>
              <a:t>The graphs on the map above compare the proportion of the state’s population that lived in that Division in 2014 (black bar) to the proportion of drug cases submitted to DFS in CY 2014, for the listed drug types. For example, about 5% of Virginia’s population in 2014 lived in Division 4, but that Division submitted about 26% of benzodiazepine cases.</a:t>
            </a:r>
          </a:p>
          <a:p>
            <a:pPr>
              <a:spcAft>
                <a:spcPts val="612"/>
              </a:spcAft>
            </a:pPr>
            <a:endParaRPr lang="en-US" sz="1600" dirty="0"/>
          </a:p>
          <a:p>
            <a:endParaRPr lang="en-US" sz="1600" dirty="0"/>
          </a:p>
        </p:txBody>
      </p:sp>
      <p:sp>
        <p:nvSpPr>
          <p:cNvPr id="4" name="Slide Number Placeholder 3"/>
          <p:cNvSpPr>
            <a:spLocks noGrp="1"/>
          </p:cNvSpPr>
          <p:nvPr>
            <p:ph type="sldNum" sz="quarter" idx="10"/>
          </p:nvPr>
        </p:nvSpPr>
        <p:spPr/>
        <p:txBody>
          <a:bodyPr/>
          <a:lstStyle/>
          <a:p>
            <a:fld id="{592049CF-3C94-49BE-8AD5-F23C5F4DEBF9}" type="slidenum">
              <a:rPr lang="en-US" smtClean="0"/>
              <a:pPr/>
              <a:t>5</a:t>
            </a:fld>
            <a:endParaRPr lang="en-US"/>
          </a:p>
        </p:txBody>
      </p:sp>
    </p:spTree>
    <p:extLst>
      <p:ext uri="{BB962C8B-B14F-4D97-AF65-F5344CB8AC3E}">
        <p14:creationId xmlns:p14="http://schemas.microsoft.com/office/powerpoint/2010/main" val="2432969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78075" y="703263"/>
            <a:ext cx="2346325" cy="1758950"/>
          </a:xfrm>
        </p:spPr>
      </p:sp>
      <p:sp>
        <p:nvSpPr>
          <p:cNvPr id="3" name="Notes Placeholder 2"/>
          <p:cNvSpPr>
            <a:spLocks noGrp="1"/>
          </p:cNvSpPr>
          <p:nvPr>
            <p:ph type="body" idx="1"/>
          </p:nvPr>
        </p:nvSpPr>
        <p:spPr/>
        <p:txBody>
          <a:bodyPr>
            <a:normAutofit/>
          </a:bodyPr>
          <a:lstStyle/>
          <a:p>
            <a:r>
              <a:rPr lang="en-US" sz="1600" dirty="0"/>
              <a:t>Statewide, methamphetamine cases submitted to DFS increased 264% between CY 2001 and 2005. Following a high number of methamphetamine lab seizures, the number of methamphetamine cases dropped for several years, dropping 44% between 2005 and 2008. Between 2008 and 2014, cases increased 124%.The largest growth has been in Divisions 4 and 6.</a:t>
            </a:r>
          </a:p>
          <a:p>
            <a:endParaRPr lang="en-US" sz="1600" dirty="0"/>
          </a:p>
          <a:p>
            <a:endParaRPr lang="en-US" sz="1800" dirty="0"/>
          </a:p>
        </p:txBody>
      </p:sp>
      <p:sp>
        <p:nvSpPr>
          <p:cNvPr id="4" name="Slide Number Placeholder 3"/>
          <p:cNvSpPr>
            <a:spLocks noGrp="1"/>
          </p:cNvSpPr>
          <p:nvPr>
            <p:ph type="sldNum" sz="quarter" idx="10"/>
          </p:nvPr>
        </p:nvSpPr>
        <p:spPr/>
        <p:txBody>
          <a:bodyPr/>
          <a:lstStyle/>
          <a:p>
            <a:fld id="{592049CF-3C94-49BE-8AD5-F23C5F4DEBF9}" type="slidenum">
              <a:rPr lang="en-US" smtClean="0"/>
              <a:pPr/>
              <a:t>9</a:t>
            </a:fld>
            <a:endParaRPr lang="en-US"/>
          </a:p>
        </p:txBody>
      </p:sp>
    </p:spTree>
    <p:extLst>
      <p:ext uri="{BB962C8B-B14F-4D97-AF65-F5344CB8AC3E}">
        <p14:creationId xmlns:p14="http://schemas.microsoft.com/office/powerpoint/2010/main" val="16570711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78075" y="703263"/>
            <a:ext cx="2346325" cy="1758950"/>
          </a:xfrm>
        </p:spPr>
      </p:sp>
      <p:sp>
        <p:nvSpPr>
          <p:cNvPr id="3" name="Notes Placeholder 2"/>
          <p:cNvSpPr>
            <a:spLocks noGrp="1"/>
          </p:cNvSpPr>
          <p:nvPr>
            <p:ph type="body" idx="1"/>
          </p:nvPr>
        </p:nvSpPr>
        <p:spPr/>
        <p:txBody>
          <a:bodyPr>
            <a:normAutofit/>
          </a:bodyPr>
          <a:lstStyle/>
          <a:p>
            <a:r>
              <a:rPr lang="en-US" sz="1600" dirty="0"/>
              <a:t>Statewide, methamphetamine cases submitted to DFS increased 264% between CY 2001 and 2005. Following a high number of methamphetamine lab seizures, the number of methamphetamine cases dropped for several years, dropping 44% between 2005 and 2008. Between 2008 and 2014, cases increased 124%.The largest growth has been in Divisions 4 and 6.</a:t>
            </a:r>
          </a:p>
          <a:p>
            <a:endParaRPr lang="en-US" sz="1600" dirty="0"/>
          </a:p>
          <a:p>
            <a:endParaRPr lang="en-US" sz="1800" dirty="0"/>
          </a:p>
        </p:txBody>
      </p:sp>
      <p:sp>
        <p:nvSpPr>
          <p:cNvPr id="4" name="Slide Number Placeholder 3"/>
          <p:cNvSpPr>
            <a:spLocks noGrp="1"/>
          </p:cNvSpPr>
          <p:nvPr>
            <p:ph type="sldNum" sz="quarter" idx="10"/>
          </p:nvPr>
        </p:nvSpPr>
        <p:spPr/>
        <p:txBody>
          <a:bodyPr/>
          <a:lstStyle/>
          <a:p>
            <a:fld id="{592049CF-3C94-49BE-8AD5-F23C5F4DEBF9}" type="slidenum">
              <a:rPr lang="en-US" smtClean="0"/>
              <a:pPr/>
              <a:t>17</a:t>
            </a:fld>
            <a:endParaRPr lang="en-US"/>
          </a:p>
        </p:txBody>
      </p:sp>
    </p:spTree>
    <p:extLst>
      <p:ext uri="{BB962C8B-B14F-4D97-AF65-F5344CB8AC3E}">
        <p14:creationId xmlns:p14="http://schemas.microsoft.com/office/powerpoint/2010/main" val="9105063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43749" y="274638"/>
            <a:ext cx="1771651" cy="63547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828801" y="274638"/>
            <a:ext cx="5162551" cy="63547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001000" cy="114300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990600" y="1600200"/>
            <a:ext cx="7924800" cy="502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Rectangle 12"/>
          <p:cNvSpPr/>
          <p:nvPr userDrawn="1"/>
        </p:nvSpPr>
        <p:spPr>
          <a:xfrm>
            <a:off x="0" y="0"/>
            <a:ext cx="914400" cy="6858000"/>
          </a:xfrm>
          <a:prstGeom prst="rect">
            <a:avLst/>
          </a:prstGeom>
          <a:solidFill>
            <a:srgbClr val="0055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userDrawn="1"/>
        </p:nvSpPr>
        <p:spPr>
          <a:xfrm>
            <a:off x="30000" y="1041484"/>
            <a:ext cx="854401" cy="107722"/>
          </a:xfrm>
          <a:prstGeom prst="rect">
            <a:avLst/>
          </a:prstGeom>
          <a:noFill/>
        </p:spPr>
        <p:txBody>
          <a:bodyPr wrap="none" lIns="0" tIns="0" rIns="0" bIns="0" rtlCol="0">
            <a:spAutoFit/>
          </a:bodyPr>
          <a:lstStyle/>
          <a:p>
            <a:r>
              <a:rPr lang="en-US" sz="700" dirty="0" smtClean="0">
                <a:solidFill>
                  <a:schemeClr val="bg1"/>
                </a:solidFill>
                <a:latin typeface="+mn-lt"/>
              </a:rPr>
              <a:t>www.dcjs.virginia.gov</a:t>
            </a:r>
            <a:endParaRPr lang="en-US" sz="700" dirty="0">
              <a:solidFill>
                <a:schemeClr val="bg1"/>
              </a:solidFill>
              <a:latin typeface="+mn-lt"/>
            </a:endParaRPr>
          </a:p>
        </p:txBody>
      </p:sp>
      <p:pic>
        <p:nvPicPr>
          <p:cNvPr id="15" name="Picture 14" descr="DCJSlogo2011white.png"/>
          <p:cNvPicPr>
            <a:picLocks noChangeAspect="1"/>
          </p:cNvPicPr>
          <p:nvPr userDrawn="1"/>
        </p:nvPicPr>
        <p:blipFill>
          <a:blip r:embed="rId2" cstate="print"/>
          <a:stretch>
            <a:fillRect/>
          </a:stretch>
        </p:blipFill>
        <p:spPr>
          <a:xfrm>
            <a:off x="38100" y="152400"/>
            <a:ext cx="838200" cy="844863"/>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828801" y="1600200"/>
            <a:ext cx="34671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448301" y="1600200"/>
            <a:ext cx="34671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40894" y="6206"/>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9144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9144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022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022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p:nvPr userDrawn="1"/>
        </p:nvSpPr>
        <p:spPr>
          <a:xfrm>
            <a:off x="0" y="0"/>
            <a:ext cx="914400" cy="6858000"/>
          </a:xfrm>
          <a:prstGeom prst="rect">
            <a:avLst/>
          </a:prstGeom>
          <a:solidFill>
            <a:srgbClr val="0055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userDrawn="1"/>
        </p:nvSpPr>
        <p:spPr>
          <a:xfrm>
            <a:off x="30000" y="1041484"/>
            <a:ext cx="854401" cy="107722"/>
          </a:xfrm>
          <a:prstGeom prst="rect">
            <a:avLst/>
          </a:prstGeom>
          <a:noFill/>
        </p:spPr>
        <p:txBody>
          <a:bodyPr wrap="none" lIns="0" tIns="0" rIns="0" bIns="0" rtlCol="0">
            <a:spAutoFit/>
          </a:bodyPr>
          <a:lstStyle/>
          <a:p>
            <a:r>
              <a:rPr lang="en-US" sz="700" dirty="0" smtClean="0">
                <a:solidFill>
                  <a:schemeClr val="bg1"/>
                </a:solidFill>
                <a:latin typeface="+mn-lt"/>
              </a:rPr>
              <a:t>www.dcjs.virginia.gov</a:t>
            </a:r>
            <a:endParaRPr lang="en-US" sz="700" dirty="0">
              <a:solidFill>
                <a:schemeClr val="bg1"/>
              </a:solidFill>
              <a:latin typeface="+mn-lt"/>
            </a:endParaRPr>
          </a:p>
        </p:txBody>
      </p:sp>
      <p:pic>
        <p:nvPicPr>
          <p:cNvPr id="9" name="Picture 8" descr="DCJSlogo2011white.png"/>
          <p:cNvPicPr>
            <a:picLocks noChangeAspect="1"/>
          </p:cNvPicPr>
          <p:nvPr userDrawn="1"/>
        </p:nvPicPr>
        <p:blipFill>
          <a:blip r:embed="rId2" cstate="print"/>
          <a:stretch>
            <a:fillRect/>
          </a:stretch>
        </p:blipFill>
        <p:spPr>
          <a:xfrm>
            <a:off x="38100" y="152400"/>
            <a:ext cx="838200" cy="844863"/>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Rectangle 3"/>
          <p:cNvSpPr/>
          <p:nvPr userDrawn="1"/>
        </p:nvSpPr>
        <p:spPr>
          <a:xfrm>
            <a:off x="0" y="0"/>
            <a:ext cx="914400" cy="6858000"/>
          </a:xfrm>
          <a:prstGeom prst="rect">
            <a:avLst/>
          </a:prstGeom>
          <a:solidFill>
            <a:srgbClr val="0055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userDrawn="1"/>
        </p:nvSpPr>
        <p:spPr>
          <a:xfrm>
            <a:off x="30000" y="1041484"/>
            <a:ext cx="854401" cy="107722"/>
          </a:xfrm>
          <a:prstGeom prst="rect">
            <a:avLst/>
          </a:prstGeom>
          <a:noFill/>
        </p:spPr>
        <p:txBody>
          <a:bodyPr wrap="none" lIns="0" tIns="0" rIns="0" bIns="0" rtlCol="0">
            <a:spAutoFit/>
          </a:bodyPr>
          <a:lstStyle/>
          <a:p>
            <a:r>
              <a:rPr lang="en-US" sz="700" dirty="0" smtClean="0">
                <a:solidFill>
                  <a:schemeClr val="bg1"/>
                </a:solidFill>
                <a:latin typeface="+mn-lt"/>
              </a:rPr>
              <a:t>www.dcjs.virginia.gov</a:t>
            </a:r>
            <a:endParaRPr lang="en-US" sz="700" dirty="0">
              <a:solidFill>
                <a:schemeClr val="bg1"/>
              </a:solidFill>
              <a:latin typeface="+mn-lt"/>
            </a:endParaRPr>
          </a:p>
        </p:txBody>
      </p:sp>
      <p:pic>
        <p:nvPicPr>
          <p:cNvPr id="5" name="Picture 4" descr="DCJSlogo2011white.png"/>
          <p:cNvPicPr>
            <a:picLocks noChangeAspect="1"/>
          </p:cNvPicPr>
          <p:nvPr userDrawn="1"/>
        </p:nvPicPr>
        <p:blipFill>
          <a:blip r:embed="rId2" cstate="print"/>
          <a:stretch>
            <a:fillRect/>
          </a:stretch>
        </p:blipFill>
        <p:spPr>
          <a:xfrm>
            <a:off x="38100" y="152400"/>
            <a:ext cx="838200" cy="844863"/>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828800" y="274638"/>
            <a:ext cx="7086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1828800" y="1600200"/>
            <a:ext cx="7086600" cy="5029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rtl="0" fontAlgn="base">
        <a:spcBef>
          <a:spcPct val="0"/>
        </a:spcBef>
        <a:spcAft>
          <a:spcPct val="0"/>
        </a:spcAft>
        <a:defRPr sz="3600" b="1">
          <a:solidFill>
            <a:schemeClr val="tx2"/>
          </a:solidFill>
          <a:latin typeface="+mj-lt"/>
          <a:ea typeface="+mj-ea"/>
          <a:cs typeface="+mj-cs"/>
        </a:defRPr>
      </a:lvl1pPr>
      <a:lvl2pPr algn="l" rtl="0" fontAlgn="base">
        <a:spcBef>
          <a:spcPct val="0"/>
        </a:spcBef>
        <a:spcAft>
          <a:spcPct val="0"/>
        </a:spcAft>
        <a:defRPr sz="3600" b="1">
          <a:solidFill>
            <a:schemeClr val="tx2"/>
          </a:solidFill>
          <a:latin typeface="Arial" charset="0"/>
        </a:defRPr>
      </a:lvl2pPr>
      <a:lvl3pPr algn="l" rtl="0" fontAlgn="base">
        <a:spcBef>
          <a:spcPct val="0"/>
        </a:spcBef>
        <a:spcAft>
          <a:spcPct val="0"/>
        </a:spcAft>
        <a:defRPr sz="3600" b="1">
          <a:solidFill>
            <a:schemeClr val="tx2"/>
          </a:solidFill>
          <a:latin typeface="Arial" charset="0"/>
        </a:defRPr>
      </a:lvl3pPr>
      <a:lvl4pPr algn="l" rtl="0" fontAlgn="base">
        <a:spcBef>
          <a:spcPct val="0"/>
        </a:spcBef>
        <a:spcAft>
          <a:spcPct val="0"/>
        </a:spcAft>
        <a:defRPr sz="3600" b="1">
          <a:solidFill>
            <a:schemeClr val="tx2"/>
          </a:solidFill>
          <a:latin typeface="Arial" charset="0"/>
        </a:defRPr>
      </a:lvl4pPr>
      <a:lvl5pPr algn="l" rtl="0" fontAlgn="base">
        <a:spcBef>
          <a:spcPct val="0"/>
        </a:spcBef>
        <a:spcAft>
          <a:spcPct val="0"/>
        </a:spcAft>
        <a:defRPr sz="3600" b="1">
          <a:solidFill>
            <a:schemeClr val="tx2"/>
          </a:solidFill>
          <a:latin typeface="Arial" charset="0"/>
        </a:defRPr>
      </a:lvl5pPr>
      <a:lvl6pPr marL="457200" algn="l" rtl="0" fontAlgn="base">
        <a:spcBef>
          <a:spcPct val="0"/>
        </a:spcBef>
        <a:spcAft>
          <a:spcPct val="0"/>
        </a:spcAft>
        <a:defRPr sz="3600" b="1">
          <a:solidFill>
            <a:schemeClr val="tx2"/>
          </a:solidFill>
          <a:latin typeface="Arial" charset="0"/>
        </a:defRPr>
      </a:lvl6pPr>
      <a:lvl7pPr marL="914400" algn="l" rtl="0" fontAlgn="base">
        <a:spcBef>
          <a:spcPct val="0"/>
        </a:spcBef>
        <a:spcAft>
          <a:spcPct val="0"/>
        </a:spcAft>
        <a:defRPr sz="3600" b="1">
          <a:solidFill>
            <a:schemeClr val="tx2"/>
          </a:solidFill>
          <a:latin typeface="Arial" charset="0"/>
        </a:defRPr>
      </a:lvl7pPr>
      <a:lvl8pPr marL="1371600" algn="l" rtl="0" fontAlgn="base">
        <a:spcBef>
          <a:spcPct val="0"/>
        </a:spcBef>
        <a:spcAft>
          <a:spcPct val="0"/>
        </a:spcAft>
        <a:defRPr sz="3600" b="1">
          <a:solidFill>
            <a:schemeClr val="tx2"/>
          </a:solidFill>
          <a:latin typeface="Arial" charset="0"/>
        </a:defRPr>
      </a:lvl8pPr>
      <a:lvl9pPr marL="1828800" algn="l" rtl="0" fontAlgn="base">
        <a:spcBef>
          <a:spcPct val="0"/>
        </a:spcBef>
        <a:spcAft>
          <a:spcPct val="0"/>
        </a:spcAft>
        <a:defRPr sz="3600" b="1">
          <a:solidFill>
            <a:schemeClr val="tx2"/>
          </a:solidFill>
          <a:latin typeface="Arial" charset="0"/>
        </a:defRPr>
      </a:lvl9pPr>
    </p:titleStyle>
    <p:bodyStyle>
      <a:lvl1pPr marL="342900" indent="-342900" algn="l" rtl="0" fontAlgn="base">
        <a:spcBef>
          <a:spcPct val="20000"/>
        </a:spcBef>
        <a:spcAft>
          <a:spcPct val="0"/>
        </a:spcAft>
        <a:buClr>
          <a:srgbClr val="A5DCED"/>
        </a:buClr>
        <a:buFont typeface="Wingdings" pitchFamily="2" charset="2"/>
        <a:buChar char="§"/>
        <a:defRPr sz="3000">
          <a:solidFill>
            <a:schemeClr val="tx1"/>
          </a:solidFill>
          <a:latin typeface="+mn-lt"/>
          <a:ea typeface="+mn-ea"/>
          <a:cs typeface="+mn-cs"/>
        </a:defRPr>
      </a:lvl1pPr>
      <a:lvl2pPr marL="742950" indent="-285750" algn="l" rtl="0" fontAlgn="base">
        <a:spcBef>
          <a:spcPct val="20000"/>
        </a:spcBef>
        <a:spcAft>
          <a:spcPct val="0"/>
        </a:spcAft>
        <a:buChar char="–"/>
        <a:defRPr sz="2600">
          <a:solidFill>
            <a:schemeClr val="tx1"/>
          </a:solidFill>
          <a:latin typeface="Arial Narrow" pitchFamily="34" charset="0"/>
        </a:defRPr>
      </a:lvl2pPr>
      <a:lvl3pPr marL="1143000" indent="-228600" algn="l" rtl="0" fontAlgn="base">
        <a:spcBef>
          <a:spcPct val="20000"/>
        </a:spcBef>
        <a:spcAft>
          <a:spcPct val="0"/>
        </a:spcAft>
        <a:buChar char="•"/>
        <a:defRPr sz="2400">
          <a:solidFill>
            <a:schemeClr val="tx1"/>
          </a:solidFill>
          <a:latin typeface="Arial Narrow" pitchFamily="34" charset="0"/>
        </a:defRPr>
      </a:lvl3pPr>
      <a:lvl4pPr marL="1600200" indent="-228600" algn="l" rtl="0" fontAlgn="base">
        <a:spcBef>
          <a:spcPct val="20000"/>
        </a:spcBef>
        <a:spcAft>
          <a:spcPct val="0"/>
        </a:spcAft>
        <a:buChar char="–"/>
        <a:defRPr sz="2200">
          <a:solidFill>
            <a:schemeClr val="tx1"/>
          </a:solidFill>
          <a:latin typeface="Arial Narrow" pitchFamily="34" charset="0"/>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www.vdh.virginia.gov/medExam/ForensicEpidemiology.htm"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www.vdh.virginia.gov/medExam/ForensicEpidemiology.htm" TargetMode="External"/><Relationship Id="rId2" Type="http://schemas.openxmlformats.org/officeDocument/2006/relationships/chart" Target="../charts/chart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www.vdh.virginia.gov/medExam/ForensicEpidemiology.htm"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www.vdh.virginia.gov/medExam/ForensicEpidemiology.htm"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www.vdh.virginia.gov/medExam/ForensicEpidemiology.htm" TargetMode="External"/><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www.vdh.virginia.gov/medExam/ForensicEpidemiology.htm" TargetMode="External"/><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www.vdh.virginia.gov/medExam/ForensicEpidemiology.ht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990600" y="2667000"/>
            <a:ext cx="8001000" cy="3657600"/>
          </a:xfrm>
        </p:spPr>
        <p:txBody>
          <a:bodyPr/>
          <a:lstStyle/>
          <a:p>
            <a:r>
              <a:rPr lang="en-US" dirty="0" smtClean="0"/>
              <a:t>Health &amp; Criminal Justice </a:t>
            </a:r>
            <a:br>
              <a:rPr lang="en-US" dirty="0" smtClean="0"/>
            </a:br>
            <a:r>
              <a:rPr lang="en-US" dirty="0" smtClean="0"/>
              <a:t>Data Committee</a:t>
            </a:r>
            <a:r>
              <a:rPr lang="en-US" dirty="0"/>
              <a:t/>
            </a:r>
            <a:br>
              <a:rPr lang="en-US" dirty="0"/>
            </a:br>
            <a:r>
              <a:rPr lang="en-US" dirty="0" smtClean="0"/>
              <a:t/>
            </a:r>
            <a:br>
              <a:rPr lang="en-US" dirty="0" smtClean="0"/>
            </a:br>
            <a:r>
              <a:rPr lang="en-US" sz="2400" dirty="0" smtClean="0"/>
              <a:t>Report to the Governor’s Task Force on </a:t>
            </a:r>
            <a:br>
              <a:rPr lang="en-US" sz="2400" dirty="0" smtClean="0"/>
            </a:br>
            <a:r>
              <a:rPr lang="en-US" sz="2400" dirty="0" smtClean="0"/>
              <a:t>Prescription Drug and Heroin Abuse</a:t>
            </a:r>
            <a:br>
              <a:rPr lang="en-US" sz="2400" dirty="0" smtClean="0"/>
            </a:br>
            <a:r>
              <a:rPr lang="en-US" sz="1800" dirty="0" smtClean="0"/>
              <a:t>Includes preliminary 2015 data</a:t>
            </a:r>
            <a:r>
              <a:rPr lang="en-US" sz="2400" dirty="0" smtClean="0"/>
              <a:t/>
            </a:r>
            <a:br>
              <a:rPr lang="en-US" sz="2400" dirty="0" smtClean="0"/>
            </a:br>
            <a:r>
              <a:rPr lang="en-US" sz="2400" dirty="0"/>
              <a:t/>
            </a:r>
            <a:br>
              <a:rPr lang="en-US" sz="2400" dirty="0"/>
            </a:br>
            <a:r>
              <a:rPr lang="en-US" sz="1800" dirty="0" smtClean="0"/>
              <a:t>May 4, 2016</a:t>
            </a:r>
            <a:endParaRPr lang="en-US" sz="2800" dirty="0"/>
          </a:p>
        </p:txBody>
      </p:sp>
      <p:sp>
        <p:nvSpPr>
          <p:cNvPr id="2" name="TextBox 1"/>
          <p:cNvSpPr txBox="1"/>
          <p:nvPr/>
        </p:nvSpPr>
        <p:spPr>
          <a:xfrm>
            <a:off x="1011620" y="6258580"/>
            <a:ext cx="7903779" cy="523220"/>
          </a:xfrm>
          <a:prstGeom prst="rect">
            <a:avLst/>
          </a:prstGeom>
          <a:noFill/>
        </p:spPr>
        <p:txBody>
          <a:bodyPr wrap="square" rtlCol="0">
            <a:spAutoFit/>
          </a:bodyPr>
          <a:lstStyle/>
          <a:p>
            <a:r>
              <a:rPr lang="en-US" sz="1400" dirty="0" smtClean="0"/>
              <a:t>Presenting data from the Department of Forensic Science, and the Office of the Chief Medical Examiner and Office of Family Health Services at the Virginia Department of Health</a:t>
            </a:r>
            <a:endParaRPr lang="en-US" sz="1400" dirty="0"/>
          </a:p>
        </p:txBody>
      </p:sp>
    </p:spTree>
    <p:extLst>
      <p:ext uri="{BB962C8B-B14F-4D97-AF65-F5344CB8AC3E}">
        <p14:creationId xmlns:p14="http://schemas.microsoft.com/office/powerpoint/2010/main" val="45150003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Forms of Fentanyl – DFS Cases</a:t>
            </a:r>
            <a:br>
              <a:rPr lang="en-US" sz="2800" dirty="0" smtClean="0"/>
            </a:br>
            <a:r>
              <a:rPr lang="en-US" sz="1600" dirty="0" smtClean="0"/>
              <a:t>Prior to 2013, most Fentanyl samples were in the form of a transdermal patch</a:t>
            </a:r>
            <a:endParaRPr lang="en-US" sz="2800"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317269933"/>
              </p:ext>
            </p:extLst>
          </p:nvPr>
        </p:nvGraphicFramePr>
        <p:xfrm>
          <a:off x="990600" y="1600200"/>
          <a:ext cx="7924800" cy="5029200"/>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 Box 1"/>
          <p:cNvSpPr txBox="1"/>
          <p:nvPr/>
        </p:nvSpPr>
        <p:spPr>
          <a:xfrm>
            <a:off x="975970" y="6705600"/>
            <a:ext cx="7939430" cy="177121"/>
          </a:xfrm>
          <a:prstGeom prst="rect">
            <a:avLst/>
          </a:prstGeom>
        </p:spPr>
        <p:txBody>
          <a:bodyPr wrap="square" lIns="0" tIns="0" rIns="0" bIns="0"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800" dirty="0"/>
              <a:t>Data</a:t>
            </a:r>
            <a:r>
              <a:rPr lang="en-US" sz="800" baseline="0" dirty="0"/>
              <a:t> </a:t>
            </a:r>
            <a:r>
              <a:rPr lang="en-US" sz="800" baseline="0" dirty="0" smtClean="0"/>
              <a:t>Source: DFS monthly </a:t>
            </a:r>
            <a:r>
              <a:rPr lang="en-US" sz="800" baseline="0" dirty="0"/>
              <a:t>submission to NFLIS</a:t>
            </a:r>
            <a:endParaRPr lang="en-US" sz="800" dirty="0"/>
          </a:p>
        </p:txBody>
      </p:sp>
    </p:spTree>
    <p:extLst>
      <p:ext uri="{BB962C8B-B14F-4D97-AF65-F5344CB8AC3E}">
        <p14:creationId xmlns:p14="http://schemas.microsoft.com/office/powerpoint/2010/main" val="12554963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Forms of Fentanyl – DFS Cases</a:t>
            </a:r>
            <a:br>
              <a:rPr lang="en-US" sz="2800" dirty="0" smtClean="0"/>
            </a:br>
            <a:r>
              <a:rPr lang="en-US" sz="1600" dirty="0" smtClean="0"/>
              <a:t>Beginning in late 2013, other forms of Fentanyl became much more common</a:t>
            </a:r>
            <a:endParaRPr lang="en-US" sz="2800"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490933718"/>
              </p:ext>
            </p:extLst>
          </p:nvPr>
        </p:nvGraphicFramePr>
        <p:xfrm>
          <a:off x="990600" y="1600200"/>
          <a:ext cx="7924800" cy="5029200"/>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 Box 1"/>
          <p:cNvSpPr txBox="1"/>
          <p:nvPr/>
        </p:nvSpPr>
        <p:spPr>
          <a:xfrm>
            <a:off x="975970" y="6620347"/>
            <a:ext cx="7939430" cy="177121"/>
          </a:xfrm>
          <a:prstGeom prst="rect">
            <a:avLst/>
          </a:prstGeom>
        </p:spPr>
        <p:txBody>
          <a:bodyPr wrap="square" lIns="0" tIns="0" rIns="0" bIns="0"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800" dirty="0"/>
              <a:t>Data</a:t>
            </a:r>
            <a:r>
              <a:rPr lang="en-US" sz="800" baseline="0" dirty="0"/>
              <a:t> </a:t>
            </a:r>
            <a:r>
              <a:rPr lang="en-US" sz="800" baseline="0" dirty="0" smtClean="0"/>
              <a:t>Source: DFS monthly </a:t>
            </a:r>
            <a:r>
              <a:rPr lang="en-US" sz="800" baseline="0" dirty="0"/>
              <a:t>submission to </a:t>
            </a:r>
            <a:r>
              <a:rPr lang="en-US" sz="800" baseline="0" dirty="0" smtClean="0"/>
              <a:t>NFLIS. </a:t>
            </a:r>
          </a:p>
          <a:p>
            <a:r>
              <a:rPr lang="en-US" sz="800" dirty="0" smtClean="0"/>
              <a:t>*2015 data are incomplete.</a:t>
            </a:r>
            <a:endParaRPr lang="en-US" sz="800" dirty="0"/>
          </a:p>
        </p:txBody>
      </p:sp>
    </p:spTree>
    <p:extLst>
      <p:ext uri="{BB962C8B-B14F-4D97-AF65-F5344CB8AC3E}">
        <p14:creationId xmlns:p14="http://schemas.microsoft.com/office/powerpoint/2010/main" val="11639379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990367" y="1198619"/>
            <a:ext cx="718950" cy="4135381"/>
          </a:xfrm>
          <a:prstGeom prst="rect">
            <a:avLst/>
          </a:prstGeom>
          <a:solidFill>
            <a:schemeClr val="accent3">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z="2400" dirty="0" smtClean="0">
                <a:solidFill>
                  <a:schemeClr val="tx1"/>
                </a:solidFill>
              </a:rPr>
              <a:t>Prescription Opioid DFS Cases</a:t>
            </a:r>
            <a:r>
              <a:rPr lang="en-US" sz="1800" dirty="0" smtClean="0">
                <a:solidFill>
                  <a:schemeClr val="tx1"/>
                </a:solidFill>
              </a:rPr>
              <a:t/>
            </a:r>
            <a:br>
              <a:rPr lang="en-US" sz="1800" dirty="0" smtClean="0">
                <a:solidFill>
                  <a:schemeClr val="tx1"/>
                </a:solidFill>
              </a:rPr>
            </a:br>
            <a:r>
              <a:rPr lang="en-US" sz="1800" dirty="0">
                <a:solidFill>
                  <a:schemeClr val="tx1"/>
                </a:solidFill>
              </a:rPr>
              <a:t>2015 Data Are Preliminary and Expected to Rise</a:t>
            </a: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2152007571"/>
              </p:ext>
            </p:extLst>
          </p:nvPr>
        </p:nvGraphicFramePr>
        <p:xfrm>
          <a:off x="990600" y="1028700"/>
          <a:ext cx="7924800" cy="56388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Table 4"/>
          <p:cNvGraphicFramePr>
            <a:graphicFrameLocks noGrp="1"/>
          </p:cNvGraphicFramePr>
          <p:nvPr>
            <p:extLst>
              <p:ext uri="{D42A27DB-BD31-4B8C-83A1-F6EECF244321}">
                <p14:modId xmlns:p14="http://schemas.microsoft.com/office/powerpoint/2010/main" val="4175824914"/>
              </p:ext>
            </p:extLst>
          </p:nvPr>
        </p:nvGraphicFramePr>
        <p:xfrm>
          <a:off x="1371600" y="6050749"/>
          <a:ext cx="6858001" cy="518414"/>
        </p:xfrm>
        <a:graphic>
          <a:graphicData uri="http://schemas.openxmlformats.org/drawingml/2006/table">
            <a:tbl>
              <a:tblPr/>
              <a:tblGrid>
                <a:gridCol w="1093635"/>
                <a:gridCol w="823656"/>
                <a:gridCol w="1253613"/>
                <a:gridCol w="1172496"/>
                <a:gridCol w="1371600"/>
                <a:gridCol w="1143001"/>
              </a:tblGrid>
              <a:tr h="259207">
                <a:tc>
                  <a:txBody>
                    <a:bodyPr/>
                    <a:lstStyle/>
                    <a:p>
                      <a:pPr algn="l" fontAlgn="b"/>
                      <a:r>
                        <a:rPr lang="en-US" sz="1600" b="0" i="0" u="none" strike="noStrike" dirty="0">
                          <a:solidFill>
                            <a:srgbClr val="000000"/>
                          </a:solidFill>
                          <a:effectLst/>
                          <a:latin typeface="Calibri" panose="020F0502020204030204" pitchFamily="34" charset="0"/>
                        </a:rPr>
                        <a:t>2013-14</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600" b="0" i="0" u="none" strike="noStrike" dirty="0" smtClean="0">
                          <a:solidFill>
                            <a:srgbClr val="000000"/>
                          </a:solidFill>
                          <a:effectLst/>
                          <a:latin typeface="Calibri" panose="020F0502020204030204" pitchFamily="34" charset="0"/>
                        </a:rPr>
                        <a:t>125%</a:t>
                      </a:r>
                      <a:endParaRPr lang="en-US" sz="16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600" b="0" i="0" u="none" strike="noStrike">
                          <a:solidFill>
                            <a:srgbClr val="FF0000"/>
                          </a:solidFill>
                          <a:effectLst/>
                          <a:latin typeface="Calibri" panose="020F0502020204030204" pitchFamily="34" charset="0"/>
                        </a:rPr>
                        <a:t>-5%</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600" b="0" i="0" u="none" strike="noStrike">
                          <a:solidFill>
                            <a:srgbClr val="FF0000"/>
                          </a:solidFill>
                          <a:effectLst/>
                          <a:latin typeface="Calibri" panose="020F0502020204030204" pitchFamily="34" charset="0"/>
                        </a:rPr>
                        <a:t>-11%</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Calibri" panose="020F0502020204030204" pitchFamily="34" charset="0"/>
                        </a:rPr>
                        <a:t>29%</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c>
                  <a:txBody>
                    <a:bodyPr/>
                    <a:lstStyle/>
                    <a:p>
                      <a:pPr algn="r" fontAlgn="b"/>
                      <a:r>
                        <a:rPr lang="en-US" sz="1600" b="0" i="0" u="none" strike="noStrike">
                          <a:solidFill>
                            <a:srgbClr val="FF0000"/>
                          </a:solidFill>
                          <a:effectLst/>
                          <a:latin typeface="Calibri" panose="020F0502020204030204" pitchFamily="34" charset="0"/>
                        </a:rPr>
                        <a:t>-6%</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tcPr>
                </a:tc>
              </a:tr>
              <a:tr h="259207">
                <a:tc>
                  <a:txBody>
                    <a:bodyPr/>
                    <a:lstStyle/>
                    <a:p>
                      <a:pPr algn="l" fontAlgn="b"/>
                      <a:r>
                        <a:rPr lang="en-US" sz="1600" b="0" i="0" u="none" strike="noStrike" dirty="0">
                          <a:solidFill>
                            <a:srgbClr val="000000"/>
                          </a:solidFill>
                          <a:effectLst/>
                          <a:latin typeface="Calibri" panose="020F0502020204030204" pitchFamily="34" charset="0"/>
                        </a:rPr>
                        <a:t>2014-15*</a:t>
                      </a: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chemeClr val="accent3">
                        <a:lumMod val="75000"/>
                      </a:schemeClr>
                    </a:solidFill>
                  </a:tcPr>
                </a:tc>
                <a:tc>
                  <a:txBody>
                    <a:bodyPr/>
                    <a:lstStyle/>
                    <a:p>
                      <a:pPr algn="r" fontAlgn="b"/>
                      <a:r>
                        <a:rPr lang="en-US" sz="1600" b="0" i="0" u="none" strike="noStrike" dirty="0" smtClean="0">
                          <a:solidFill>
                            <a:srgbClr val="000000"/>
                          </a:solidFill>
                          <a:effectLst/>
                          <a:latin typeface="Calibri" panose="020F0502020204030204" pitchFamily="34" charset="0"/>
                        </a:rPr>
                        <a:t>155%</a:t>
                      </a:r>
                      <a:endParaRPr lang="en-US" sz="16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chemeClr val="accent3">
                        <a:lumMod val="75000"/>
                      </a:schemeClr>
                    </a:solidFill>
                  </a:tcPr>
                </a:tc>
                <a:tc>
                  <a:txBody>
                    <a:bodyPr/>
                    <a:lstStyle/>
                    <a:p>
                      <a:pPr algn="r" fontAlgn="b"/>
                      <a:r>
                        <a:rPr lang="en-US" sz="1600" b="0" i="0" u="none" strike="noStrike" dirty="0">
                          <a:solidFill>
                            <a:srgbClr val="FF0000"/>
                          </a:solidFill>
                          <a:effectLst/>
                          <a:latin typeface="Calibri" panose="020F0502020204030204" pitchFamily="34" charset="0"/>
                        </a:rPr>
                        <a:t>-</a:t>
                      </a:r>
                      <a:r>
                        <a:rPr lang="en-US" sz="1600" b="0" i="0" u="none" strike="noStrike" dirty="0" smtClean="0">
                          <a:solidFill>
                            <a:srgbClr val="FF0000"/>
                          </a:solidFill>
                          <a:effectLst/>
                          <a:latin typeface="Calibri" panose="020F0502020204030204" pitchFamily="34" charset="0"/>
                        </a:rPr>
                        <a:t>16%</a:t>
                      </a:r>
                      <a:endParaRPr lang="en-US" sz="1600" b="0" i="0" u="none" strike="noStrike" dirty="0">
                        <a:solidFill>
                          <a:srgbClr val="FF0000"/>
                        </a:solidFill>
                        <a:effectLst/>
                        <a:latin typeface="Calibri" panose="020F0502020204030204" pitchFamily="34" charset="0"/>
                      </a:endParaRP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chemeClr val="accent3">
                        <a:lumMod val="75000"/>
                      </a:schemeClr>
                    </a:solidFill>
                  </a:tcPr>
                </a:tc>
                <a:tc>
                  <a:txBody>
                    <a:bodyPr/>
                    <a:lstStyle/>
                    <a:p>
                      <a:pPr algn="r" fontAlgn="b"/>
                      <a:r>
                        <a:rPr lang="en-US" sz="1600" b="0" i="0" u="none" strike="noStrike" dirty="0">
                          <a:solidFill>
                            <a:srgbClr val="FF0000"/>
                          </a:solidFill>
                          <a:effectLst/>
                          <a:latin typeface="Calibri" panose="020F0502020204030204" pitchFamily="34" charset="0"/>
                        </a:rPr>
                        <a:t>-</a:t>
                      </a:r>
                      <a:r>
                        <a:rPr lang="en-US" sz="1600" b="0" i="0" u="none" strike="noStrike" dirty="0" smtClean="0">
                          <a:solidFill>
                            <a:srgbClr val="FF0000"/>
                          </a:solidFill>
                          <a:effectLst/>
                          <a:latin typeface="Calibri" panose="020F0502020204030204" pitchFamily="34" charset="0"/>
                        </a:rPr>
                        <a:t>23%</a:t>
                      </a:r>
                      <a:endParaRPr lang="en-US" sz="1600" b="0" i="0" u="none" strike="noStrike" dirty="0">
                        <a:solidFill>
                          <a:srgbClr val="FF0000"/>
                        </a:solidFill>
                        <a:effectLst/>
                        <a:latin typeface="Calibri" panose="020F0502020204030204" pitchFamily="34" charset="0"/>
                      </a:endParaRP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chemeClr val="accent3">
                        <a:lumMod val="75000"/>
                      </a:schemeClr>
                    </a:solidFill>
                  </a:tcPr>
                </a:tc>
                <a:tc>
                  <a:txBody>
                    <a:bodyPr/>
                    <a:lstStyle/>
                    <a:p>
                      <a:pPr algn="r" fontAlgn="b"/>
                      <a:r>
                        <a:rPr lang="en-US" sz="1600" b="0" i="0" u="none" strike="noStrike" dirty="0" smtClean="0">
                          <a:solidFill>
                            <a:srgbClr val="000000"/>
                          </a:solidFill>
                          <a:effectLst/>
                          <a:latin typeface="Calibri" panose="020F0502020204030204" pitchFamily="34" charset="0"/>
                        </a:rPr>
                        <a:t>25%</a:t>
                      </a:r>
                      <a:endParaRPr lang="en-US" sz="16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chemeClr val="accent3">
                        <a:lumMod val="75000"/>
                      </a:schemeClr>
                    </a:solidFill>
                  </a:tcPr>
                </a:tc>
                <a:tc>
                  <a:txBody>
                    <a:bodyPr/>
                    <a:lstStyle/>
                    <a:p>
                      <a:pPr algn="r" fontAlgn="b"/>
                      <a:r>
                        <a:rPr lang="en-US" sz="1600" b="0" i="0" u="none" strike="noStrike" dirty="0">
                          <a:solidFill>
                            <a:srgbClr val="FF0000"/>
                          </a:solidFill>
                          <a:effectLst/>
                          <a:latin typeface="Calibri" panose="020F0502020204030204" pitchFamily="34" charset="0"/>
                        </a:rPr>
                        <a:t>-</a:t>
                      </a:r>
                      <a:r>
                        <a:rPr lang="en-US" sz="1600" b="0" i="0" u="none" strike="noStrike" dirty="0" smtClean="0">
                          <a:solidFill>
                            <a:srgbClr val="FF0000"/>
                          </a:solidFill>
                          <a:effectLst/>
                          <a:latin typeface="Calibri" panose="020F0502020204030204" pitchFamily="34" charset="0"/>
                        </a:rPr>
                        <a:t>14%</a:t>
                      </a:r>
                      <a:endParaRPr lang="en-US" sz="1600" b="0" i="0" u="none" strike="noStrike" dirty="0">
                        <a:solidFill>
                          <a:srgbClr val="FF0000"/>
                        </a:solidFill>
                        <a:effectLst/>
                        <a:latin typeface="Calibri" panose="020F0502020204030204" pitchFamily="34" charset="0"/>
                      </a:endParaRPr>
                    </a:p>
                  </a:txBody>
                  <a:tcPr marL="9525" marR="9525" marT="9525"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chemeClr val="accent3">
                        <a:lumMod val="75000"/>
                      </a:schemeClr>
                    </a:solidFill>
                  </a:tcPr>
                </a:tc>
              </a:tr>
            </a:tbl>
          </a:graphicData>
        </a:graphic>
      </p:graphicFrame>
      <p:sp>
        <p:nvSpPr>
          <p:cNvPr id="4" name="TextBox 3"/>
          <p:cNvSpPr txBox="1"/>
          <p:nvPr/>
        </p:nvSpPr>
        <p:spPr>
          <a:xfrm>
            <a:off x="7478590" y="5831188"/>
            <a:ext cx="1593706" cy="276999"/>
          </a:xfrm>
          <a:prstGeom prst="rect">
            <a:avLst/>
          </a:prstGeom>
          <a:noFill/>
        </p:spPr>
        <p:txBody>
          <a:bodyPr wrap="none" rtlCol="0">
            <a:spAutoFit/>
          </a:bodyPr>
          <a:lstStyle/>
          <a:p>
            <a:r>
              <a:rPr lang="en-US" sz="1200" dirty="0" smtClean="0"/>
              <a:t>Incl. Fentanyl(Patch)</a:t>
            </a:r>
            <a:endParaRPr lang="en-US" sz="1200" dirty="0"/>
          </a:p>
        </p:txBody>
      </p:sp>
      <p:sp>
        <p:nvSpPr>
          <p:cNvPr id="9" name="Text Box 1"/>
          <p:cNvSpPr txBox="1"/>
          <p:nvPr/>
        </p:nvSpPr>
        <p:spPr>
          <a:xfrm>
            <a:off x="975970" y="6600027"/>
            <a:ext cx="7939430" cy="177121"/>
          </a:xfrm>
          <a:prstGeom prst="rect">
            <a:avLst/>
          </a:prstGeom>
        </p:spPr>
        <p:txBody>
          <a:bodyPr wrap="square" lIns="0" tIns="0" rIns="0" bIns="0"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800" dirty="0"/>
              <a:t>Data</a:t>
            </a:r>
            <a:r>
              <a:rPr lang="en-US" sz="800" baseline="0" dirty="0"/>
              <a:t> </a:t>
            </a:r>
            <a:r>
              <a:rPr lang="en-US" sz="800" baseline="0" dirty="0" smtClean="0"/>
              <a:t>Source: DFS monthly </a:t>
            </a:r>
            <a:r>
              <a:rPr lang="en-US" sz="800" baseline="0" dirty="0"/>
              <a:t>submission to </a:t>
            </a:r>
            <a:r>
              <a:rPr lang="en-US" sz="800" baseline="0" dirty="0" smtClean="0"/>
              <a:t>NFLIS. </a:t>
            </a:r>
          </a:p>
          <a:p>
            <a:r>
              <a:rPr lang="en-US" sz="800" dirty="0" smtClean="0"/>
              <a:t>*2015 data are incomplete.</a:t>
            </a:r>
            <a:endParaRPr lang="en-US" sz="800" dirty="0"/>
          </a:p>
        </p:txBody>
      </p:sp>
    </p:spTree>
    <p:extLst>
      <p:ext uri="{BB962C8B-B14F-4D97-AF65-F5344CB8AC3E}">
        <p14:creationId xmlns:p14="http://schemas.microsoft.com/office/powerpoint/2010/main" val="136746974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0160"/>
            <a:ext cx="8229600" cy="1143000"/>
          </a:xfrm>
        </p:spPr>
        <p:txBody>
          <a:bodyPr/>
          <a:lstStyle/>
          <a:p>
            <a:r>
              <a:rPr lang="en-US" sz="2800" dirty="0" smtClean="0"/>
              <a:t>DFS Case Distribution Across Virginia </a:t>
            </a:r>
            <a:r>
              <a:rPr lang="en-US" sz="2000" dirty="0" smtClean="0"/>
              <a:t/>
            </a:r>
            <a:br>
              <a:rPr lang="en-US" sz="2000" dirty="0" smtClean="0"/>
            </a:br>
            <a:r>
              <a:rPr lang="en-US" sz="1600" dirty="0" smtClean="0"/>
              <a:t>Fentanyl(Patch) Compares with Rx Opioid; Fentanyl(Other) Compares with Heroin</a:t>
            </a:r>
            <a:br>
              <a:rPr lang="en-US" sz="1600" dirty="0" smtClean="0"/>
            </a:br>
            <a:r>
              <a:rPr lang="en-US" sz="1600" dirty="0" smtClean="0"/>
              <a:t>2015 Cases submitted to DFS, Rate per 100,000, By Health District</a:t>
            </a:r>
            <a:endParaRPr lang="en-US" sz="12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56294" y="1219200"/>
            <a:ext cx="7297270" cy="5638799"/>
          </a:xfrm>
          <a:prstGeom prst="rect">
            <a:avLst/>
          </a:prstGeom>
        </p:spPr>
      </p:pic>
      <p:sp>
        <p:nvSpPr>
          <p:cNvPr id="5" name="Text Box 1"/>
          <p:cNvSpPr txBox="1"/>
          <p:nvPr/>
        </p:nvSpPr>
        <p:spPr>
          <a:xfrm>
            <a:off x="975970" y="6589867"/>
            <a:ext cx="7939430" cy="177121"/>
          </a:xfrm>
          <a:prstGeom prst="rect">
            <a:avLst/>
          </a:prstGeom>
        </p:spPr>
        <p:txBody>
          <a:bodyPr wrap="square" lIns="0" tIns="0" rIns="0" bIns="0"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800" dirty="0"/>
              <a:t>Data</a:t>
            </a:r>
            <a:r>
              <a:rPr lang="en-US" sz="800" baseline="0" dirty="0"/>
              <a:t> </a:t>
            </a:r>
            <a:r>
              <a:rPr lang="en-US" sz="800" baseline="0" dirty="0" smtClean="0"/>
              <a:t>Source: DFS monthly </a:t>
            </a:r>
            <a:r>
              <a:rPr lang="en-US" sz="800" baseline="0" dirty="0"/>
              <a:t>submission to </a:t>
            </a:r>
            <a:r>
              <a:rPr lang="en-US" sz="800" baseline="0" dirty="0" smtClean="0"/>
              <a:t>NFLIS. </a:t>
            </a:r>
          </a:p>
          <a:p>
            <a:r>
              <a:rPr lang="en-US" sz="800" dirty="0" smtClean="0"/>
              <a:t>*2015 data are incomplete.</a:t>
            </a:r>
            <a:endParaRPr lang="en-US" sz="800" dirty="0"/>
          </a:p>
        </p:txBody>
      </p:sp>
    </p:spTree>
    <p:extLst>
      <p:ext uri="{BB962C8B-B14F-4D97-AF65-F5344CB8AC3E}">
        <p14:creationId xmlns:p14="http://schemas.microsoft.com/office/powerpoint/2010/main" val="128298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0320"/>
            <a:ext cx="8001000" cy="1143000"/>
          </a:xfrm>
        </p:spPr>
        <p:txBody>
          <a:bodyPr/>
          <a:lstStyle/>
          <a:p>
            <a:r>
              <a:rPr lang="en-US" sz="2400" dirty="0" smtClean="0"/>
              <a:t>DFS Prescription Opioid Cases, By Health District</a:t>
            </a:r>
            <a:r>
              <a:rPr lang="en-US" sz="3200" dirty="0" smtClean="0"/>
              <a:t/>
            </a:r>
            <a:br>
              <a:rPr lang="en-US" sz="3200" dirty="0" smtClean="0"/>
            </a:br>
            <a:r>
              <a:rPr lang="en-US" sz="1800" dirty="0" smtClean="0"/>
              <a:t>Cases </a:t>
            </a:r>
            <a:r>
              <a:rPr lang="en-US" sz="1800" dirty="0"/>
              <a:t>submitted to DFS, Rate per 100,000, By Health District</a:t>
            </a:r>
            <a:r>
              <a:rPr lang="en-US" sz="3200" dirty="0"/>
              <a:t/>
            </a:r>
            <a:br>
              <a:rPr lang="en-US" sz="3200" dirty="0"/>
            </a:br>
            <a:r>
              <a:rPr lang="en-US" sz="1800" dirty="0" smtClean="0"/>
              <a:t>2015 </a:t>
            </a:r>
            <a:r>
              <a:rPr lang="en-US" sz="1800" dirty="0"/>
              <a:t>Data Are Preliminary and Expected to </a:t>
            </a:r>
            <a:r>
              <a:rPr lang="en-US" sz="1800" dirty="0" smtClean="0"/>
              <a:t>Rise</a:t>
            </a:r>
            <a:r>
              <a:rPr lang="en-US" sz="1800" dirty="0"/>
              <a:t/>
            </a:r>
            <a:br>
              <a:rPr lang="en-US" sz="1800" dirty="0"/>
            </a:br>
            <a:r>
              <a:rPr lang="en-US" sz="1800" dirty="0" smtClean="0"/>
              <a:t>Includes Fentanyl (Patch), excludes other forms of Fentanyl</a:t>
            </a:r>
            <a:endParaRPr lang="en-US" sz="18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10945" y="1295400"/>
            <a:ext cx="7198658" cy="5562600"/>
          </a:xfrm>
          <a:prstGeom prst="rect">
            <a:avLst/>
          </a:prstGeom>
        </p:spPr>
      </p:pic>
      <p:sp>
        <p:nvSpPr>
          <p:cNvPr id="5" name="TextBox 4"/>
          <p:cNvSpPr txBox="1"/>
          <p:nvPr/>
        </p:nvSpPr>
        <p:spPr>
          <a:xfrm>
            <a:off x="2209800" y="3124200"/>
            <a:ext cx="1774845" cy="369332"/>
          </a:xfrm>
          <a:prstGeom prst="rect">
            <a:avLst/>
          </a:prstGeom>
          <a:noFill/>
        </p:spPr>
        <p:txBody>
          <a:bodyPr wrap="none" rtlCol="0">
            <a:spAutoFit/>
          </a:bodyPr>
          <a:lstStyle/>
          <a:p>
            <a:r>
              <a:rPr lang="en-US" dirty="0" smtClean="0"/>
              <a:t>Statewide: 82.2</a:t>
            </a:r>
            <a:endParaRPr lang="en-US" dirty="0"/>
          </a:p>
        </p:txBody>
      </p:sp>
      <p:sp>
        <p:nvSpPr>
          <p:cNvPr id="6" name="TextBox 5"/>
          <p:cNvSpPr txBox="1"/>
          <p:nvPr/>
        </p:nvSpPr>
        <p:spPr>
          <a:xfrm>
            <a:off x="6100234" y="3308866"/>
            <a:ext cx="1774845" cy="369332"/>
          </a:xfrm>
          <a:prstGeom prst="rect">
            <a:avLst/>
          </a:prstGeom>
          <a:noFill/>
        </p:spPr>
        <p:txBody>
          <a:bodyPr wrap="none" rtlCol="0">
            <a:spAutoFit/>
          </a:bodyPr>
          <a:lstStyle/>
          <a:p>
            <a:r>
              <a:rPr lang="en-US" dirty="0" smtClean="0"/>
              <a:t>Statewide: 78.0</a:t>
            </a:r>
            <a:endParaRPr lang="en-US" dirty="0"/>
          </a:p>
        </p:txBody>
      </p:sp>
      <p:sp>
        <p:nvSpPr>
          <p:cNvPr id="7" name="TextBox 6"/>
          <p:cNvSpPr txBox="1"/>
          <p:nvPr/>
        </p:nvSpPr>
        <p:spPr>
          <a:xfrm>
            <a:off x="2198225" y="6072851"/>
            <a:ext cx="1774845" cy="369332"/>
          </a:xfrm>
          <a:prstGeom prst="rect">
            <a:avLst/>
          </a:prstGeom>
          <a:noFill/>
        </p:spPr>
        <p:txBody>
          <a:bodyPr wrap="none" rtlCol="0">
            <a:spAutoFit/>
          </a:bodyPr>
          <a:lstStyle/>
          <a:p>
            <a:r>
              <a:rPr lang="en-US" dirty="0" smtClean="0"/>
              <a:t>Statewide: 75.4</a:t>
            </a:r>
            <a:endParaRPr lang="en-US" dirty="0"/>
          </a:p>
        </p:txBody>
      </p:sp>
      <p:sp>
        <p:nvSpPr>
          <p:cNvPr id="8" name="TextBox 7"/>
          <p:cNvSpPr txBox="1"/>
          <p:nvPr/>
        </p:nvSpPr>
        <p:spPr>
          <a:xfrm>
            <a:off x="6121454" y="6336268"/>
            <a:ext cx="1774845" cy="369332"/>
          </a:xfrm>
          <a:prstGeom prst="rect">
            <a:avLst/>
          </a:prstGeom>
          <a:noFill/>
        </p:spPr>
        <p:txBody>
          <a:bodyPr wrap="none" rtlCol="0">
            <a:spAutoFit/>
          </a:bodyPr>
          <a:lstStyle/>
          <a:p>
            <a:r>
              <a:rPr lang="en-US" dirty="0" smtClean="0"/>
              <a:t>Statewide: 67.2</a:t>
            </a:r>
            <a:endParaRPr lang="en-US" dirty="0"/>
          </a:p>
        </p:txBody>
      </p:sp>
      <p:sp>
        <p:nvSpPr>
          <p:cNvPr id="9" name="TextBox 8"/>
          <p:cNvSpPr txBox="1"/>
          <p:nvPr/>
        </p:nvSpPr>
        <p:spPr>
          <a:xfrm>
            <a:off x="2388020" y="1680880"/>
            <a:ext cx="697627" cy="369332"/>
          </a:xfrm>
          <a:prstGeom prst="rect">
            <a:avLst/>
          </a:prstGeom>
          <a:solidFill>
            <a:schemeClr val="bg1"/>
          </a:solidFill>
        </p:spPr>
        <p:txBody>
          <a:bodyPr wrap="none" rtlCol="0">
            <a:spAutoFit/>
          </a:bodyPr>
          <a:lstStyle/>
          <a:p>
            <a:r>
              <a:rPr lang="en-US" dirty="0" smtClean="0"/>
              <a:t>2012</a:t>
            </a:r>
            <a:endParaRPr lang="en-US" dirty="0"/>
          </a:p>
        </p:txBody>
      </p:sp>
      <p:sp>
        <p:nvSpPr>
          <p:cNvPr id="10" name="TextBox 9"/>
          <p:cNvSpPr txBox="1"/>
          <p:nvPr/>
        </p:nvSpPr>
        <p:spPr>
          <a:xfrm>
            <a:off x="5772640" y="1932801"/>
            <a:ext cx="697627" cy="369332"/>
          </a:xfrm>
          <a:prstGeom prst="rect">
            <a:avLst/>
          </a:prstGeom>
          <a:solidFill>
            <a:schemeClr val="bg1"/>
          </a:solidFill>
        </p:spPr>
        <p:txBody>
          <a:bodyPr wrap="none" rtlCol="0">
            <a:spAutoFit/>
          </a:bodyPr>
          <a:lstStyle/>
          <a:p>
            <a:r>
              <a:rPr lang="en-US" dirty="0" smtClean="0"/>
              <a:t>2013</a:t>
            </a:r>
            <a:endParaRPr lang="en-US" dirty="0"/>
          </a:p>
        </p:txBody>
      </p:sp>
      <p:sp>
        <p:nvSpPr>
          <p:cNvPr id="11" name="TextBox 10"/>
          <p:cNvSpPr txBox="1"/>
          <p:nvPr/>
        </p:nvSpPr>
        <p:spPr>
          <a:xfrm>
            <a:off x="2441100" y="4892948"/>
            <a:ext cx="697627" cy="369332"/>
          </a:xfrm>
          <a:prstGeom prst="rect">
            <a:avLst/>
          </a:prstGeom>
          <a:solidFill>
            <a:schemeClr val="bg1"/>
          </a:solidFill>
        </p:spPr>
        <p:txBody>
          <a:bodyPr wrap="none" rtlCol="0">
            <a:spAutoFit/>
          </a:bodyPr>
          <a:lstStyle/>
          <a:p>
            <a:r>
              <a:rPr lang="en-US" dirty="0" smtClean="0"/>
              <a:t>2014</a:t>
            </a:r>
            <a:endParaRPr lang="en-US" dirty="0"/>
          </a:p>
        </p:txBody>
      </p:sp>
      <p:sp>
        <p:nvSpPr>
          <p:cNvPr id="12" name="TextBox 11"/>
          <p:cNvSpPr txBox="1"/>
          <p:nvPr/>
        </p:nvSpPr>
        <p:spPr>
          <a:xfrm>
            <a:off x="5847296" y="5190732"/>
            <a:ext cx="787395" cy="369332"/>
          </a:xfrm>
          <a:prstGeom prst="rect">
            <a:avLst/>
          </a:prstGeom>
          <a:solidFill>
            <a:schemeClr val="bg1"/>
          </a:solidFill>
        </p:spPr>
        <p:txBody>
          <a:bodyPr wrap="none" rtlCol="0">
            <a:spAutoFit/>
          </a:bodyPr>
          <a:lstStyle/>
          <a:p>
            <a:r>
              <a:rPr lang="en-US" dirty="0" smtClean="0"/>
              <a:t>2015*</a:t>
            </a:r>
            <a:endParaRPr lang="en-US" dirty="0"/>
          </a:p>
        </p:txBody>
      </p:sp>
      <p:sp>
        <p:nvSpPr>
          <p:cNvPr id="13" name="Text Box 1"/>
          <p:cNvSpPr txBox="1"/>
          <p:nvPr/>
        </p:nvSpPr>
        <p:spPr>
          <a:xfrm>
            <a:off x="975970" y="6580814"/>
            <a:ext cx="7939430" cy="177121"/>
          </a:xfrm>
          <a:prstGeom prst="rect">
            <a:avLst/>
          </a:prstGeom>
        </p:spPr>
        <p:txBody>
          <a:bodyPr wrap="square" lIns="0" tIns="0" rIns="0" bIns="0"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800" dirty="0"/>
              <a:t>Data</a:t>
            </a:r>
            <a:r>
              <a:rPr lang="en-US" sz="800" baseline="0" dirty="0"/>
              <a:t> </a:t>
            </a:r>
            <a:r>
              <a:rPr lang="en-US" sz="800" baseline="0" dirty="0" smtClean="0"/>
              <a:t>Source: DFS monthly </a:t>
            </a:r>
            <a:r>
              <a:rPr lang="en-US" sz="800" baseline="0" dirty="0"/>
              <a:t>submission to </a:t>
            </a:r>
            <a:r>
              <a:rPr lang="en-US" sz="800" baseline="0" dirty="0" smtClean="0"/>
              <a:t>NFLIS. </a:t>
            </a:r>
          </a:p>
          <a:p>
            <a:r>
              <a:rPr lang="en-US" sz="800" dirty="0" smtClean="0"/>
              <a:t>*2015 data are incomplete.</a:t>
            </a:r>
            <a:endParaRPr lang="en-US" sz="800" dirty="0"/>
          </a:p>
        </p:txBody>
      </p:sp>
    </p:spTree>
    <p:extLst>
      <p:ext uri="{BB962C8B-B14F-4D97-AF65-F5344CB8AC3E}">
        <p14:creationId xmlns:p14="http://schemas.microsoft.com/office/powerpoint/2010/main" val="177365924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DFS Heroin Cases, By Health District</a:t>
            </a:r>
            <a:r>
              <a:rPr lang="en-US" sz="3200" dirty="0" smtClean="0"/>
              <a:t/>
            </a:r>
            <a:br>
              <a:rPr lang="en-US" sz="3200" dirty="0" smtClean="0"/>
            </a:br>
            <a:r>
              <a:rPr lang="en-US" sz="1800" dirty="0" smtClean="0"/>
              <a:t>Cases </a:t>
            </a:r>
            <a:r>
              <a:rPr lang="en-US" sz="1800" dirty="0"/>
              <a:t>submitted to DFS, Rate per 100,000, By Health District</a:t>
            </a:r>
            <a:r>
              <a:rPr lang="en-US" sz="3200" dirty="0" smtClean="0"/>
              <a:t/>
            </a:r>
            <a:br>
              <a:rPr lang="en-US" sz="3200" dirty="0" smtClean="0"/>
            </a:br>
            <a:r>
              <a:rPr lang="en-US" sz="1800" dirty="0" smtClean="0"/>
              <a:t>2015 </a:t>
            </a:r>
            <a:r>
              <a:rPr lang="en-US" sz="1800" dirty="0"/>
              <a:t>Data Are Preliminary and Expected to Rise</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74183" y="1158702"/>
            <a:ext cx="7375562" cy="5699298"/>
          </a:xfrm>
          <a:prstGeom prst="rect">
            <a:avLst/>
          </a:prstGeom>
        </p:spPr>
      </p:pic>
      <p:sp>
        <p:nvSpPr>
          <p:cNvPr id="5" name="TextBox 4"/>
          <p:cNvSpPr txBox="1"/>
          <p:nvPr/>
        </p:nvSpPr>
        <p:spPr>
          <a:xfrm>
            <a:off x="2209800" y="2895600"/>
            <a:ext cx="1774845" cy="369332"/>
          </a:xfrm>
          <a:prstGeom prst="rect">
            <a:avLst/>
          </a:prstGeom>
          <a:noFill/>
        </p:spPr>
        <p:txBody>
          <a:bodyPr wrap="none" rtlCol="0">
            <a:spAutoFit/>
          </a:bodyPr>
          <a:lstStyle/>
          <a:p>
            <a:r>
              <a:rPr lang="en-US" dirty="0" smtClean="0"/>
              <a:t>Statewide: 33.0</a:t>
            </a:r>
            <a:endParaRPr lang="en-US" dirty="0"/>
          </a:p>
        </p:txBody>
      </p:sp>
      <p:sp>
        <p:nvSpPr>
          <p:cNvPr id="6" name="TextBox 5"/>
          <p:cNvSpPr txBox="1"/>
          <p:nvPr/>
        </p:nvSpPr>
        <p:spPr>
          <a:xfrm>
            <a:off x="6100234" y="3080266"/>
            <a:ext cx="1774845" cy="369332"/>
          </a:xfrm>
          <a:prstGeom prst="rect">
            <a:avLst/>
          </a:prstGeom>
          <a:noFill/>
        </p:spPr>
        <p:txBody>
          <a:bodyPr wrap="none" rtlCol="0">
            <a:spAutoFit/>
          </a:bodyPr>
          <a:lstStyle/>
          <a:p>
            <a:r>
              <a:rPr lang="en-US" dirty="0" smtClean="0"/>
              <a:t>Statewide: 47.1</a:t>
            </a:r>
            <a:endParaRPr lang="en-US" dirty="0"/>
          </a:p>
        </p:txBody>
      </p:sp>
      <p:sp>
        <p:nvSpPr>
          <p:cNvPr id="7" name="TextBox 6"/>
          <p:cNvSpPr txBox="1"/>
          <p:nvPr/>
        </p:nvSpPr>
        <p:spPr>
          <a:xfrm>
            <a:off x="2198225" y="6072851"/>
            <a:ext cx="1774845" cy="369332"/>
          </a:xfrm>
          <a:prstGeom prst="rect">
            <a:avLst/>
          </a:prstGeom>
          <a:noFill/>
        </p:spPr>
        <p:txBody>
          <a:bodyPr wrap="none" rtlCol="0">
            <a:spAutoFit/>
          </a:bodyPr>
          <a:lstStyle/>
          <a:p>
            <a:r>
              <a:rPr lang="en-US" dirty="0" smtClean="0"/>
              <a:t>Statewide: 54.0</a:t>
            </a:r>
            <a:endParaRPr lang="en-US" dirty="0"/>
          </a:p>
        </p:txBody>
      </p:sp>
      <p:sp>
        <p:nvSpPr>
          <p:cNvPr id="8" name="TextBox 7"/>
          <p:cNvSpPr txBox="1"/>
          <p:nvPr/>
        </p:nvSpPr>
        <p:spPr>
          <a:xfrm>
            <a:off x="6121454" y="6336268"/>
            <a:ext cx="1774845" cy="369332"/>
          </a:xfrm>
          <a:prstGeom prst="rect">
            <a:avLst/>
          </a:prstGeom>
          <a:noFill/>
        </p:spPr>
        <p:txBody>
          <a:bodyPr wrap="none" rtlCol="0">
            <a:spAutoFit/>
          </a:bodyPr>
          <a:lstStyle/>
          <a:p>
            <a:r>
              <a:rPr lang="en-US" dirty="0" smtClean="0"/>
              <a:t>Statewide: 61.3</a:t>
            </a:r>
            <a:endParaRPr lang="en-US" dirty="0"/>
          </a:p>
        </p:txBody>
      </p:sp>
      <p:sp>
        <p:nvSpPr>
          <p:cNvPr id="9" name="TextBox 8"/>
          <p:cNvSpPr txBox="1"/>
          <p:nvPr/>
        </p:nvSpPr>
        <p:spPr>
          <a:xfrm>
            <a:off x="2209800" y="1680880"/>
            <a:ext cx="697627" cy="369332"/>
          </a:xfrm>
          <a:prstGeom prst="rect">
            <a:avLst/>
          </a:prstGeom>
          <a:solidFill>
            <a:schemeClr val="bg1"/>
          </a:solidFill>
        </p:spPr>
        <p:txBody>
          <a:bodyPr wrap="none" rtlCol="0">
            <a:spAutoFit/>
          </a:bodyPr>
          <a:lstStyle/>
          <a:p>
            <a:r>
              <a:rPr lang="en-US" dirty="0" smtClean="0"/>
              <a:t>2012</a:t>
            </a:r>
            <a:endParaRPr lang="en-US" dirty="0"/>
          </a:p>
        </p:txBody>
      </p:sp>
      <p:sp>
        <p:nvSpPr>
          <p:cNvPr id="10" name="TextBox 9"/>
          <p:cNvSpPr txBox="1"/>
          <p:nvPr/>
        </p:nvSpPr>
        <p:spPr>
          <a:xfrm>
            <a:off x="5772640" y="1932801"/>
            <a:ext cx="697627" cy="369332"/>
          </a:xfrm>
          <a:prstGeom prst="rect">
            <a:avLst/>
          </a:prstGeom>
          <a:solidFill>
            <a:schemeClr val="bg1"/>
          </a:solidFill>
        </p:spPr>
        <p:txBody>
          <a:bodyPr wrap="none" rtlCol="0">
            <a:spAutoFit/>
          </a:bodyPr>
          <a:lstStyle/>
          <a:p>
            <a:r>
              <a:rPr lang="en-US" dirty="0" smtClean="0"/>
              <a:t>2013</a:t>
            </a:r>
            <a:endParaRPr lang="en-US" dirty="0"/>
          </a:p>
        </p:txBody>
      </p:sp>
      <p:sp>
        <p:nvSpPr>
          <p:cNvPr id="11" name="TextBox 10"/>
          <p:cNvSpPr txBox="1"/>
          <p:nvPr/>
        </p:nvSpPr>
        <p:spPr>
          <a:xfrm>
            <a:off x="2441100" y="4892948"/>
            <a:ext cx="697627" cy="369332"/>
          </a:xfrm>
          <a:prstGeom prst="rect">
            <a:avLst/>
          </a:prstGeom>
          <a:solidFill>
            <a:schemeClr val="bg1"/>
          </a:solidFill>
        </p:spPr>
        <p:txBody>
          <a:bodyPr wrap="none" rtlCol="0">
            <a:spAutoFit/>
          </a:bodyPr>
          <a:lstStyle/>
          <a:p>
            <a:r>
              <a:rPr lang="en-US" dirty="0" smtClean="0"/>
              <a:t>2014</a:t>
            </a:r>
            <a:endParaRPr lang="en-US" dirty="0"/>
          </a:p>
        </p:txBody>
      </p:sp>
      <p:sp>
        <p:nvSpPr>
          <p:cNvPr id="12" name="TextBox 11"/>
          <p:cNvSpPr txBox="1"/>
          <p:nvPr/>
        </p:nvSpPr>
        <p:spPr>
          <a:xfrm>
            <a:off x="5847296" y="5190732"/>
            <a:ext cx="697627" cy="369332"/>
          </a:xfrm>
          <a:prstGeom prst="rect">
            <a:avLst/>
          </a:prstGeom>
          <a:solidFill>
            <a:schemeClr val="bg1"/>
          </a:solidFill>
        </p:spPr>
        <p:txBody>
          <a:bodyPr wrap="none" rtlCol="0">
            <a:spAutoFit/>
          </a:bodyPr>
          <a:lstStyle/>
          <a:p>
            <a:r>
              <a:rPr lang="en-US" dirty="0" smtClean="0"/>
              <a:t>2015</a:t>
            </a:r>
            <a:endParaRPr lang="en-US" dirty="0"/>
          </a:p>
        </p:txBody>
      </p:sp>
      <p:sp>
        <p:nvSpPr>
          <p:cNvPr id="13" name="Text Box 1"/>
          <p:cNvSpPr txBox="1"/>
          <p:nvPr/>
        </p:nvSpPr>
        <p:spPr>
          <a:xfrm>
            <a:off x="975970" y="6602241"/>
            <a:ext cx="7939430" cy="177121"/>
          </a:xfrm>
          <a:prstGeom prst="rect">
            <a:avLst/>
          </a:prstGeom>
        </p:spPr>
        <p:txBody>
          <a:bodyPr wrap="square" lIns="0" tIns="0" rIns="0" bIns="0"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800" dirty="0"/>
              <a:t>Data</a:t>
            </a:r>
            <a:r>
              <a:rPr lang="en-US" sz="800" baseline="0" dirty="0"/>
              <a:t> </a:t>
            </a:r>
            <a:r>
              <a:rPr lang="en-US" sz="800" baseline="0" dirty="0" smtClean="0"/>
              <a:t>Source: DFS monthly </a:t>
            </a:r>
            <a:r>
              <a:rPr lang="en-US" sz="800" baseline="0" dirty="0"/>
              <a:t>submission to </a:t>
            </a:r>
            <a:r>
              <a:rPr lang="en-US" sz="800" baseline="0" dirty="0" smtClean="0"/>
              <a:t>NFLIS. </a:t>
            </a:r>
          </a:p>
          <a:p>
            <a:r>
              <a:rPr lang="en-US" sz="800" dirty="0" smtClean="0"/>
              <a:t>*2015 data are incomplete.</a:t>
            </a:r>
            <a:endParaRPr lang="en-US" sz="800" dirty="0"/>
          </a:p>
        </p:txBody>
      </p:sp>
    </p:spTree>
    <p:extLst>
      <p:ext uri="{BB962C8B-B14F-4D97-AF65-F5344CB8AC3E}">
        <p14:creationId xmlns:p14="http://schemas.microsoft.com/office/powerpoint/2010/main" val="237881623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1955"/>
            <a:ext cx="8001000" cy="1039091"/>
          </a:xfrm>
        </p:spPr>
        <p:txBody>
          <a:bodyPr/>
          <a:lstStyle/>
          <a:p>
            <a:r>
              <a:rPr lang="en-US" sz="2400" dirty="0" smtClean="0"/>
              <a:t>DFS Fentanyl &amp; Derivatives Cases, By Health District</a:t>
            </a:r>
            <a:r>
              <a:rPr lang="en-US" sz="3200" dirty="0" smtClean="0"/>
              <a:t/>
            </a:r>
            <a:br>
              <a:rPr lang="en-US" sz="3200" dirty="0" smtClean="0"/>
            </a:br>
            <a:r>
              <a:rPr lang="en-US" sz="1800" dirty="0" smtClean="0"/>
              <a:t>Cases </a:t>
            </a:r>
            <a:r>
              <a:rPr lang="en-US" sz="1800" dirty="0"/>
              <a:t>submitted to DFS, Rate per 100,000, By Health District</a:t>
            </a:r>
            <a:r>
              <a:rPr lang="en-US" sz="1800" dirty="0" smtClean="0"/>
              <a:t/>
            </a:r>
            <a:br>
              <a:rPr lang="en-US" sz="1800" dirty="0" smtClean="0"/>
            </a:br>
            <a:r>
              <a:rPr lang="en-US" sz="1800" dirty="0" smtClean="0"/>
              <a:t>2015 </a:t>
            </a:r>
            <a:r>
              <a:rPr lang="en-US" sz="1800" dirty="0"/>
              <a:t>Data Are Preliminary and Expected to Rise</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15035" y="1371600"/>
            <a:ext cx="7100047" cy="5486400"/>
          </a:xfrm>
          <a:prstGeom prst="rect">
            <a:avLst/>
          </a:prstGeom>
        </p:spPr>
      </p:pic>
      <p:sp>
        <p:nvSpPr>
          <p:cNvPr id="6" name="TextBox 5"/>
          <p:cNvSpPr txBox="1"/>
          <p:nvPr/>
        </p:nvSpPr>
        <p:spPr>
          <a:xfrm>
            <a:off x="2209800" y="3124200"/>
            <a:ext cx="1646605" cy="369332"/>
          </a:xfrm>
          <a:prstGeom prst="rect">
            <a:avLst/>
          </a:prstGeom>
          <a:noFill/>
        </p:spPr>
        <p:txBody>
          <a:bodyPr wrap="none" rtlCol="0">
            <a:spAutoFit/>
          </a:bodyPr>
          <a:lstStyle/>
          <a:p>
            <a:r>
              <a:rPr lang="en-US" dirty="0" smtClean="0"/>
              <a:t>Statewide: 0.1</a:t>
            </a:r>
            <a:endParaRPr lang="en-US" dirty="0"/>
          </a:p>
        </p:txBody>
      </p:sp>
      <p:sp>
        <p:nvSpPr>
          <p:cNvPr id="7" name="TextBox 6"/>
          <p:cNvSpPr txBox="1"/>
          <p:nvPr/>
        </p:nvSpPr>
        <p:spPr>
          <a:xfrm>
            <a:off x="6100234" y="3308866"/>
            <a:ext cx="1646605" cy="369332"/>
          </a:xfrm>
          <a:prstGeom prst="rect">
            <a:avLst/>
          </a:prstGeom>
          <a:noFill/>
        </p:spPr>
        <p:txBody>
          <a:bodyPr wrap="none" rtlCol="0">
            <a:spAutoFit/>
          </a:bodyPr>
          <a:lstStyle/>
          <a:p>
            <a:r>
              <a:rPr lang="en-US" dirty="0" smtClean="0"/>
              <a:t>Statewide: 1.0</a:t>
            </a:r>
            <a:endParaRPr lang="en-US" dirty="0"/>
          </a:p>
        </p:txBody>
      </p:sp>
      <p:sp>
        <p:nvSpPr>
          <p:cNvPr id="8" name="TextBox 7"/>
          <p:cNvSpPr txBox="1"/>
          <p:nvPr/>
        </p:nvSpPr>
        <p:spPr>
          <a:xfrm>
            <a:off x="2198225" y="6072851"/>
            <a:ext cx="1646605" cy="369332"/>
          </a:xfrm>
          <a:prstGeom prst="rect">
            <a:avLst/>
          </a:prstGeom>
          <a:noFill/>
        </p:spPr>
        <p:txBody>
          <a:bodyPr wrap="none" rtlCol="0">
            <a:spAutoFit/>
          </a:bodyPr>
          <a:lstStyle/>
          <a:p>
            <a:r>
              <a:rPr lang="en-US" dirty="0" smtClean="0"/>
              <a:t>Statewide: 2.3</a:t>
            </a:r>
            <a:endParaRPr lang="en-US" dirty="0"/>
          </a:p>
        </p:txBody>
      </p:sp>
      <p:sp>
        <p:nvSpPr>
          <p:cNvPr id="9" name="TextBox 8"/>
          <p:cNvSpPr txBox="1"/>
          <p:nvPr/>
        </p:nvSpPr>
        <p:spPr>
          <a:xfrm>
            <a:off x="6121454" y="6336268"/>
            <a:ext cx="1646605" cy="369332"/>
          </a:xfrm>
          <a:prstGeom prst="rect">
            <a:avLst/>
          </a:prstGeom>
          <a:noFill/>
        </p:spPr>
        <p:txBody>
          <a:bodyPr wrap="none" rtlCol="0">
            <a:spAutoFit/>
          </a:bodyPr>
          <a:lstStyle/>
          <a:p>
            <a:r>
              <a:rPr lang="en-US" dirty="0" smtClean="0"/>
              <a:t>Statewide: 5.8</a:t>
            </a:r>
            <a:endParaRPr lang="en-US" dirty="0"/>
          </a:p>
        </p:txBody>
      </p:sp>
      <p:sp>
        <p:nvSpPr>
          <p:cNvPr id="10" name="TextBox 9"/>
          <p:cNvSpPr txBox="1"/>
          <p:nvPr/>
        </p:nvSpPr>
        <p:spPr>
          <a:xfrm>
            <a:off x="2388020" y="1764268"/>
            <a:ext cx="697627" cy="369332"/>
          </a:xfrm>
          <a:prstGeom prst="rect">
            <a:avLst/>
          </a:prstGeom>
          <a:solidFill>
            <a:schemeClr val="bg1"/>
          </a:solidFill>
        </p:spPr>
        <p:txBody>
          <a:bodyPr wrap="none" rtlCol="0">
            <a:spAutoFit/>
          </a:bodyPr>
          <a:lstStyle/>
          <a:p>
            <a:r>
              <a:rPr lang="en-US" dirty="0" smtClean="0"/>
              <a:t>2012</a:t>
            </a:r>
            <a:endParaRPr lang="en-US" dirty="0"/>
          </a:p>
        </p:txBody>
      </p:sp>
      <p:sp>
        <p:nvSpPr>
          <p:cNvPr id="11" name="TextBox 10"/>
          <p:cNvSpPr txBox="1"/>
          <p:nvPr/>
        </p:nvSpPr>
        <p:spPr>
          <a:xfrm>
            <a:off x="5855573" y="1992868"/>
            <a:ext cx="697627" cy="369332"/>
          </a:xfrm>
          <a:prstGeom prst="rect">
            <a:avLst/>
          </a:prstGeom>
          <a:solidFill>
            <a:schemeClr val="bg1"/>
          </a:solidFill>
        </p:spPr>
        <p:txBody>
          <a:bodyPr wrap="none" rtlCol="0">
            <a:spAutoFit/>
          </a:bodyPr>
          <a:lstStyle/>
          <a:p>
            <a:r>
              <a:rPr lang="en-US" dirty="0" smtClean="0"/>
              <a:t>2013</a:t>
            </a:r>
            <a:endParaRPr lang="en-US" dirty="0"/>
          </a:p>
        </p:txBody>
      </p:sp>
      <p:sp>
        <p:nvSpPr>
          <p:cNvPr id="12" name="TextBox 11"/>
          <p:cNvSpPr txBox="1"/>
          <p:nvPr/>
        </p:nvSpPr>
        <p:spPr>
          <a:xfrm>
            <a:off x="2452675" y="4892948"/>
            <a:ext cx="697627" cy="369332"/>
          </a:xfrm>
          <a:prstGeom prst="rect">
            <a:avLst/>
          </a:prstGeom>
          <a:solidFill>
            <a:schemeClr val="bg1"/>
          </a:solidFill>
        </p:spPr>
        <p:txBody>
          <a:bodyPr wrap="none" rtlCol="0">
            <a:spAutoFit/>
          </a:bodyPr>
          <a:lstStyle/>
          <a:p>
            <a:r>
              <a:rPr lang="en-US" dirty="0" smtClean="0"/>
              <a:t>2014</a:t>
            </a:r>
            <a:endParaRPr lang="en-US" dirty="0"/>
          </a:p>
        </p:txBody>
      </p:sp>
      <p:sp>
        <p:nvSpPr>
          <p:cNvPr id="13" name="TextBox 12"/>
          <p:cNvSpPr txBox="1"/>
          <p:nvPr/>
        </p:nvSpPr>
        <p:spPr>
          <a:xfrm>
            <a:off x="5847296" y="5190732"/>
            <a:ext cx="697627" cy="369332"/>
          </a:xfrm>
          <a:prstGeom prst="rect">
            <a:avLst/>
          </a:prstGeom>
          <a:solidFill>
            <a:schemeClr val="bg1"/>
          </a:solidFill>
        </p:spPr>
        <p:txBody>
          <a:bodyPr wrap="none" rtlCol="0">
            <a:spAutoFit/>
          </a:bodyPr>
          <a:lstStyle/>
          <a:p>
            <a:r>
              <a:rPr lang="en-US" dirty="0" smtClean="0"/>
              <a:t>2015</a:t>
            </a:r>
            <a:endParaRPr lang="en-US" dirty="0"/>
          </a:p>
        </p:txBody>
      </p:sp>
      <p:sp>
        <p:nvSpPr>
          <p:cNvPr id="14" name="Text Box 1"/>
          <p:cNvSpPr txBox="1"/>
          <p:nvPr/>
        </p:nvSpPr>
        <p:spPr>
          <a:xfrm>
            <a:off x="975970" y="6560033"/>
            <a:ext cx="7939430" cy="259323"/>
          </a:xfrm>
          <a:prstGeom prst="rect">
            <a:avLst/>
          </a:prstGeom>
        </p:spPr>
        <p:txBody>
          <a:bodyPr wrap="square" lIns="0" tIns="0" rIns="0" bIns="0"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800" dirty="0"/>
              <a:t>Data</a:t>
            </a:r>
            <a:r>
              <a:rPr lang="en-US" sz="800" baseline="0" dirty="0"/>
              <a:t> </a:t>
            </a:r>
            <a:r>
              <a:rPr lang="en-US" sz="800" baseline="0" dirty="0" smtClean="0"/>
              <a:t>Source: DFS monthly </a:t>
            </a:r>
            <a:r>
              <a:rPr lang="en-US" sz="800" baseline="0" dirty="0"/>
              <a:t>submission to </a:t>
            </a:r>
            <a:r>
              <a:rPr lang="en-US" sz="800" baseline="0" dirty="0" smtClean="0"/>
              <a:t>NFLIS. </a:t>
            </a:r>
          </a:p>
          <a:p>
            <a:r>
              <a:rPr lang="en-US" sz="800" dirty="0" smtClean="0"/>
              <a:t>*2015 data are incomplete.</a:t>
            </a:r>
            <a:endParaRPr lang="en-US" sz="800" dirty="0"/>
          </a:p>
        </p:txBody>
      </p:sp>
    </p:spTree>
    <p:extLst>
      <p:ext uri="{BB962C8B-B14F-4D97-AF65-F5344CB8AC3E}">
        <p14:creationId xmlns:p14="http://schemas.microsoft.com/office/powerpoint/2010/main" val="192799363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315200" y="1676400"/>
            <a:ext cx="718950" cy="3755066"/>
          </a:xfrm>
          <a:prstGeom prst="rect">
            <a:avLst/>
          </a:prstGeom>
          <a:solidFill>
            <a:schemeClr val="accent3">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914400" y="21266"/>
            <a:ext cx="8229600" cy="1143000"/>
          </a:xfrm>
          <a:noFill/>
          <a:ln w="9525">
            <a:noFill/>
            <a:miter lim="800000"/>
            <a:headEnd/>
            <a:tailEnd/>
          </a:ln>
          <a:effectLst/>
        </p:spPr>
        <p:txBody>
          <a:bodyPr vert="horz" wrap="square" lIns="91440" tIns="45720" rIns="91440" bIns="45720" numCol="1" anchor="ctr" anchorCtr="0" compatLnSpc="1">
            <a:prstTxWarp prst="textNoShape">
              <a:avLst/>
            </a:prstTxWarp>
          </a:bodyPr>
          <a:lstStyle/>
          <a:p>
            <a:r>
              <a:rPr lang="en-US" sz="2800" dirty="0" smtClean="0"/>
              <a:t>Cases Submitted to DFS</a:t>
            </a:r>
            <a:r>
              <a:rPr lang="en-US" sz="2400" dirty="0" smtClean="0"/>
              <a:t/>
            </a:r>
            <a:br>
              <a:rPr lang="en-US" sz="2400" dirty="0" smtClean="0"/>
            </a:br>
            <a:r>
              <a:rPr lang="en-US" sz="1800" dirty="0" smtClean="0"/>
              <a:t>Heroin vs Prescription Opioids (Left Axis) vs </a:t>
            </a:r>
            <a:br>
              <a:rPr lang="en-US" sz="1800" dirty="0" smtClean="0"/>
            </a:br>
            <a:r>
              <a:rPr lang="en-US" sz="1800" dirty="0" smtClean="0"/>
              <a:t>Fentanyl &amp; Derivatives (Right Axis)</a:t>
            </a:r>
            <a:r>
              <a:rPr lang="en-US" sz="1800" dirty="0"/>
              <a:t/>
            </a:r>
            <a:br>
              <a:rPr lang="en-US" sz="1800" dirty="0"/>
            </a:br>
            <a:r>
              <a:rPr lang="en-US" sz="1800" dirty="0"/>
              <a:t>2015 data are incomplete.</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860864075"/>
              </p:ext>
            </p:extLst>
          </p:nvPr>
        </p:nvGraphicFramePr>
        <p:xfrm>
          <a:off x="990600" y="1600200"/>
          <a:ext cx="7924800" cy="50292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 Box 1"/>
          <p:cNvSpPr txBox="1"/>
          <p:nvPr/>
        </p:nvSpPr>
        <p:spPr>
          <a:xfrm>
            <a:off x="923453" y="6593188"/>
            <a:ext cx="7796497" cy="246221"/>
          </a:xfrm>
          <a:prstGeom prst="rect">
            <a:avLst/>
          </a:prstGeom>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800" dirty="0"/>
              <a:t>Data Source: OCME Fata</a:t>
            </a:r>
            <a:r>
              <a:rPr lang="en-US" sz="800" baseline="0" dirty="0"/>
              <a:t> Drug Overdose Quarterly Report </a:t>
            </a:r>
            <a:r>
              <a:rPr lang="en-US" sz="800" u="sng" dirty="0">
                <a:effectLst/>
                <a:hlinkClick r:id="rId4"/>
              </a:rPr>
              <a:t>http://</a:t>
            </a:r>
            <a:r>
              <a:rPr lang="en-US" sz="800" u="sng" dirty="0" smtClean="0">
                <a:effectLst/>
                <a:hlinkClick r:id="rId4"/>
              </a:rPr>
              <a:t>www.vdh.virginia.gov/medExam/ForensicEpidemiology.htm</a:t>
            </a:r>
            <a:r>
              <a:rPr lang="en-US" sz="800" u="sng" dirty="0" smtClean="0">
                <a:effectLst/>
              </a:rPr>
              <a:t>; </a:t>
            </a:r>
            <a:r>
              <a:rPr lang="en-US" sz="800" dirty="0"/>
              <a:t>DFS monthly submission to NFLIS. </a:t>
            </a:r>
            <a:endParaRPr lang="en-US" sz="800" u="sng" dirty="0" smtClean="0">
              <a:effectLst/>
            </a:endParaRPr>
          </a:p>
          <a:p>
            <a:r>
              <a:rPr lang="en-US" sz="800" dirty="0"/>
              <a:t>*2015 data are incomplete.</a:t>
            </a:r>
            <a:r>
              <a:rPr lang="en-US" sz="800" u="sng" dirty="0" smtClean="0">
                <a:effectLst/>
              </a:rPr>
              <a:t> </a:t>
            </a:r>
            <a:endParaRPr lang="en-US" sz="800" dirty="0"/>
          </a:p>
        </p:txBody>
      </p:sp>
    </p:spTree>
    <p:extLst>
      <p:ext uri="{BB962C8B-B14F-4D97-AF65-F5344CB8AC3E}">
        <p14:creationId xmlns:p14="http://schemas.microsoft.com/office/powerpoint/2010/main" val="43806482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021320" y="1143000"/>
            <a:ext cx="718950" cy="4267200"/>
          </a:xfrm>
          <a:prstGeom prst="rect">
            <a:avLst/>
          </a:prstGeom>
          <a:solidFill>
            <a:schemeClr val="accent3">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z="2800" dirty="0" smtClean="0"/>
              <a:t>Fatalities: Fentanyl and/or Heroin</a:t>
            </a:r>
            <a:br>
              <a:rPr lang="en-US" sz="2800" dirty="0" smtClean="0"/>
            </a:br>
            <a:r>
              <a:rPr lang="en-US" sz="1400" dirty="0"/>
              <a:t>2015 data are incomplete. Presented here are predicted totals, subject to change</a:t>
            </a:r>
            <a:r>
              <a:rPr lang="en-US" sz="1400" dirty="0" smtClean="0"/>
              <a:t>.</a:t>
            </a:r>
            <a:br>
              <a:rPr lang="en-US" sz="1400" dirty="0" smtClean="0"/>
            </a:br>
            <a:endParaRPr lang="en-US" sz="1400"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4066015438"/>
              </p:ext>
            </p:extLst>
          </p:nvPr>
        </p:nvGraphicFramePr>
        <p:xfrm>
          <a:off x="990600" y="1066800"/>
          <a:ext cx="7924800" cy="5029200"/>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 Box 1"/>
          <p:cNvSpPr txBox="1"/>
          <p:nvPr/>
        </p:nvSpPr>
        <p:spPr>
          <a:xfrm>
            <a:off x="923453" y="6593188"/>
            <a:ext cx="7796497" cy="246221"/>
          </a:xfrm>
          <a:prstGeom prst="rect">
            <a:avLst/>
          </a:prstGeom>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800" dirty="0"/>
              <a:t>Data Source: OCME Fata</a:t>
            </a:r>
            <a:r>
              <a:rPr lang="en-US" sz="800" baseline="0" dirty="0"/>
              <a:t> Drug Overdose Quarterly Report </a:t>
            </a:r>
            <a:r>
              <a:rPr lang="en-US" sz="800" u="sng" dirty="0">
                <a:effectLst/>
                <a:hlinkClick r:id="rId3"/>
              </a:rPr>
              <a:t>http://</a:t>
            </a:r>
            <a:r>
              <a:rPr lang="en-US" sz="800" u="sng" dirty="0" smtClean="0">
                <a:effectLst/>
                <a:hlinkClick r:id="rId3"/>
              </a:rPr>
              <a:t>www.vdh.virginia.gov/medExam/ForensicEpidemiology.htm</a:t>
            </a:r>
            <a:endParaRPr lang="en-US" sz="800" u="sng" dirty="0" smtClean="0">
              <a:effectLst/>
            </a:endParaRPr>
          </a:p>
          <a:p>
            <a:r>
              <a:rPr lang="en-US" sz="800" dirty="0"/>
              <a:t>*2015 data are incomplete.</a:t>
            </a:r>
            <a:r>
              <a:rPr lang="en-US" sz="800" u="sng" dirty="0" smtClean="0">
                <a:effectLst/>
              </a:rPr>
              <a:t> </a:t>
            </a:r>
            <a:endParaRPr lang="en-US" sz="800" dirty="0"/>
          </a:p>
        </p:txBody>
      </p:sp>
      <p:graphicFrame>
        <p:nvGraphicFramePr>
          <p:cNvPr id="3" name="Table 2"/>
          <p:cNvGraphicFramePr>
            <a:graphicFrameLocks noGrp="1"/>
          </p:cNvGraphicFramePr>
          <p:nvPr>
            <p:extLst>
              <p:ext uri="{D42A27DB-BD31-4B8C-83A1-F6EECF244321}">
                <p14:modId xmlns:p14="http://schemas.microsoft.com/office/powerpoint/2010/main" val="1741837512"/>
              </p:ext>
            </p:extLst>
          </p:nvPr>
        </p:nvGraphicFramePr>
        <p:xfrm>
          <a:off x="1371600" y="6060440"/>
          <a:ext cx="6019800" cy="445770"/>
        </p:xfrm>
        <a:graphic>
          <a:graphicData uri="http://schemas.openxmlformats.org/drawingml/2006/table">
            <a:tbl>
              <a:tblPr>
                <a:tableStyleId>{5C22544A-7EE6-4342-B048-85BDC9FD1C3A}</a:tableStyleId>
              </a:tblPr>
              <a:tblGrid>
                <a:gridCol w="817503"/>
                <a:gridCol w="687447"/>
                <a:gridCol w="871287"/>
                <a:gridCol w="1584158"/>
                <a:gridCol w="2059405"/>
              </a:tblGrid>
              <a:tr h="190500">
                <a:tc>
                  <a:txBody>
                    <a:bodyPr/>
                    <a:lstStyle/>
                    <a:p>
                      <a:pPr algn="l" fontAlgn="b"/>
                      <a:r>
                        <a:rPr lang="en-US" sz="1400" u="none" strike="noStrike" dirty="0">
                          <a:effectLst/>
                        </a:rPr>
                        <a:t>2013-14</a:t>
                      </a:r>
                      <a:endParaRPr lang="en-US" sz="1400" b="0" i="0" u="none" strike="noStrike" dirty="0">
                        <a:solidFill>
                          <a:srgbClr val="000000"/>
                        </a:solidFill>
                        <a:effectLst/>
                        <a:latin typeface="Calibri" panose="020F0502020204030204" pitchFamily="34" charset="0"/>
                      </a:endParaRPr>
                    </a:p>
                  </a:txBody>
                  <a:tcPr marL="9525" marR="9525" marT="9525" marB="0" anchor="b">
                    <a:noFill/>
                  </a:tcPr>
                </a:tc>
                <a:tc>
                  <a:txBody>
                    <a:bodyPr/>
                    <a:lstStyle/>
                    <a:p>
                      <a:pPr algn="r" fontAlgn="b"/>
                      <a:r>
                        <a:rPr lang="en-US" sz="1400" u="none" strike="noStrike">
                          <a:effectLst/>
                        </a:rPr>
                        <a:t>17%</a:t>
                      </a:r>
                      <a:endParaRPr lang="en-US" sz="1400" b="0" i="0" u="none" strike="noStrike">
                        <a:solidFill>
                          <a:srgbClr val="000000"/>
                        </a:solidFill>
                        <a:effectLst/>
                        <a:latin typeface="Calibri" panose="020F0502020204030204" pitchFamily="34" charset="0"/>
                      </a:endParaRPr>
                    </a:p>
                  </a:txBody>
                  <a:tcPr marL="9525" marR="9525" marT="9525" marB="0" anchor="b">
                    <a:noFill/>
                  </a:tcPr>
                </a:tc>
                <a:tc>
                  <a:txBody>
                    <a:bodyPr/>
                    <a:lstStyle/>
                    <a:p>
                      <a:pPr algn="r" fontAlgn="b"/>
                      <a:r>
                        <a:rPr lang="en-US" sz="1400" u="none" strike="noStrike">
                          <a:effectLst/>
                        </a:rPr>
                        <a:t>5%</a:t>
                      </a:r>
                      <a:endParaRPr lang="en-US" sz="1400" b="0" i="0" u="none" strike="noStrike">
                        <a:solidFill>
                          <a:srgbClr val="000000"/>
                        </a:solidFill>
                        <a:effectLst/>
                        <a:latin typeface="Calibri" panose="020F0502020204030204" pitchFamily="34" charset="0"/>
                      </a:endParaRPr>
                    </a:p>
                  </a:txBody>
                  <a:tcPr marL="9525" marR="9525" marT="9525" marB="0" anchor="b">
                    <a:noFill/>
                  </a:tcPr>
                </a:tc>
                <a:tc>
                  <a:txBody>
                    <a:bodyPr/>
                    <a:lstStyle/>
                    <a:p>
                      <a:pPr algn="r" fontAlgn="b"/>
                      <a:r>
                        <a:rPr lang="en-US" sz="1400" u="none" strike="noStrike">
                          <a:effectLst/>
                        </a:rPr>
                        <a:t>267%</a:t>
                      </a:r>
                      <a:endParaRPr lang="en-US" sz="1400" b="0" i="0" u="none" strike="noStrike">
                        <a:solidFill>
                          <a:srgbClr val="000000"/>
                        </a:solidFill>
                        <a:effectLst/>
                        <a:latin typeface="Calibri" panose="020F0502020204030204" pitchFamily="34" charset="0"/>
                      </a:endParaRPr>
                    </a:p>
                  </a:txBody>
                  <a:tcPr marL="9525" marR="9525" marT="9525" marB="0" anchor="b">
                    <a:noFill/>
                  </a:tcPr>
                </a:tc>
                <a:tc>
                  <a:txBody>
                    <a:bodyPr/>
                    <a:lstStyle/>
                    <a:p>
                      <a:pPr algn="r" fontAlgn="b"/>
                      <a:r>
                        <a:rPr lang="en-US" sz="1400" u="none" strike="noStrike" dirty="0">
                          <a:effectLst/>
                        </a:rPr>
                        <a:t>3%</a:t>
                      </a:r>
                      <a:endParaRPr lang="en-US" sz="1400" b="0" i="0" u="none" strike="noStrike" dirty="0">
                        <a:solidFill>
                          <a:srgbClr val="000000"/>
                        </a:solidFill>
                        <a:effectLst/>
                        <a:latin typeface="Calibri" panose="020F0502020204030204" pitchFamily="34" charset="0"/>
                      </a:endParaRPr>
                    </a:p>
                  </a:txBody>
                  <a:tcPr marL="9525" marR="9525" marT="9525" marB="0" anchor="b">
                    <a:noFill/>
                  </a:tcPr>
                </a:tc>
              </a:tr>
              <a:tr h="190500">
                <a:tc>
                  <a:txBody>
                    <a:bodyPr/>
                    <a:lstStyle/>
                    <a:p>
                      <a:pPr algn="l" fontAlgn="b"/>
                      <a:r>
                        <a:rPr lang="en-US" sz="1400" u="none" strike="noStrike" dirty="0">
                          <a:effectLst/>
                        </a:rPr>
                        <a:t>2014-15*</a:t>
                      </a:r>
                      <a:endParaRPr lang="en-US" sz="1400" b="0" i="0" u="none" strike="noStrike" dirty="0">
                        <a:solidFill>
                          <a:srgbClr val="000000"/>
                        </a:solidFill>
                        <a:effectLst/>
                        <a:latin typeface="Calibri" panose="020F0502020204030204" pitchFamily="34" charset="0"/>
                      </a:endParaRPr>
                    </a:p>
                  </a:txBody>
                  <a:tcPr marL="9525" marR="9525" marT="9525" marB="0" anchor="b">
                    <a:solidFill>
                      <a:schemeClr val="bg1">
                        <a:lumMod val="75000"/>
                      </a:schemeClr>
                    </a:solidFill>
                  </a:tcPr>
                </a:tc>
                <a:tc>
                  <a:txBody>
                    <a:bodyPr/>
                    <a:lstStyle/>
                    <a:p>
                      <a:pPr algn="r" fontAlgn="b"/>
                      <a:r>
                        <a:rPr lang="en-US" sz="1400" u="none" strike="noStrike" dirty="0">
                          <a:effectLst/>
                        </a:rPr>
                        <a:t>10%</a:t>
                      </a:r>
                      <a:endParaRPr lang="en-US" sz="1400" b="0" i="0" u="none" strike="noStrike" dirty="0">
                        <a:solidFill>
                          <a:srgbClr val="000000"/>
                        </a:solidFill>
                        <a:effectLst/>
                        <a:latin typeface="Calibri" panose="020F0502020204030204" pitchFamily="34" charset="0"/>
                      </a:endParaRPr>
                    </a:p>
                  </a:txBody>
                  <a:tcPr marL="9525" marR="9525" marT="9525" marB="0" anchor="b">
                    <a:solidFill>
                      <a:schemeClr val="bg1">
                        <a:lumMod val="75000"/>
                      </a:schemeClr>
                    </a:solidFill>
                  </a:tcPr>
                </a:tc>
                <a:tc>
                  <a:txBody>
                    <a:bodyPr/>
                    <a:lstStyle/>
                    <a:p>
                      <a:pPr algn="r" fontAlgn="b"/>
                      <a:r>
                        <a:rPr lang="en-US" sz="1400" u="none" strike="noStrike" dirty="0">
                          <a:effectLst/>
                        </a:rPr>
                        <a:t>10%</a:t>
                      </a:r>
                      <a:endParaRPr lang="en-US" sz="1400" b="0" i="0" u="none" strike="noStrike" dirty="0">
                        <a:solidFill>
                          <a:srgbClr val="000000"/>
                        </a:solidFill>
                        <a:effectLst/>
                        <a:latin typeface="Calibri" panose="020F0502020204030204" pitchFamily="34" charset="0"/>
                      </a:endParaRPr>
                    </a:p>
                  </a:txBody>
                  <a:tcPr marL="9525" marR="9525" marT="9525" marB="0" anchor="b">
                    <a:solidFill>
                      <a:schemeClr val="bg1">
                        <a:lumMod val="75000"/>
                      </a:schemeClr>
                    </a:solidFill>
                  </a:tcPr>
                </a:tc>
                <a:tc>
                  <a:txBody>
                    <a:bodyPr/>
                    <a:lstStyle/>
                    <a:p>
                      <a:pPr algn="r" fontAlgn="b"/>
                      <a:r>
                        <a:rPr lang="en-US" sz="1400" u="none" strike="noStrike" dirty="0">
                          <a:effectLst/>
                        </a:rPr>
                        <a:t>332%</a:t>
                      </a:r>
                      <a:endParaRPr lang="en-US" sz="1400" b="0" i="0" u="none" strike="noStrike" dirty="0">
                        <a:solidFill>
                          <a:srgbClr val="000000"/>
                        </a:solidFill>
                        <a:effectLst/>
                        <a:latin typeface="Calibri" panose="020F0502020204030204" pitchFamily="34" charset="0"/>
                      </a:endParaRPr>
                    </a:p>
                  </a:txBody>
                  <a:tcPr marL="9525" marR="9525" marT="9525" marB="0" anchor="b">
                    <a:solidFill>
                      <a:schemeClr val="bg1">
                        <a:lumMod val="75000"/>
                      </a:schemeClr>
                    </a:solidFill>
                  </a:tcPr>
                </a:tc>
                <a:tc>
                  <a:txBody>
                    <a:bodyPr/>
                    <a:lstStyle/>
                    <a:p>
                      <a:pPr algn="r" fontAlgn="b"/>
                      <a:r>
                        <a:rPr lang="en-US" sz="1400" b="0" u="none" strike="noStrike" dirty="0">
                          <a:solidFill>
                            <a:srgbClr val="FF0000"/>
                          </a:solidFill>
                          <a:effectLst/>
                        </a:rPr>
                        <a:t>-18%</a:t>
                      </a:r>
                      <a:endParaRPr lang="en-US" sz="1400" b="0" i="0" u="none" strike="noStrike" dirty="0">
                        <a:solidFill>
                          <a:srgbClr val="FF0000"/>
                        </a:solidFill>
                        <a:effectLst/>
                        <a:latin typeface="Calibri" panose="020F0502020204030204" pitchFamily="34" charset="0"/>
                      </a:endParaRPr>
                    </a:p>
                  </a:txBody>
                  <a:tcPr marL="9525" marR="9525" marT="9525" marB="0" anchor="b">
                    <a:solidFill>
                      <a:schemeClr val="bg1">
                        <a:lumMod val="75000"/>
                      </a:schemeClr>
                    </a:solidFill>
                  </a:tcPr>
                </a:tc>
              </a:tr>
            </a:tbl>
          </a:graphicData>
        </a:graphic>
      </p:graphicFrame>
    </p:spTree>
    <p:extLst>
      <p:ext uri="{BB962C8B-B14F-4D97-AF65-F5344CB8AC3E}">
        <p14:creationId xmlns:p14="http://schemas.microsoft.com/office/powerpoint/2010/main" val="143942358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Conclusions</a:t>
            </a:r>
            <a:endParaRPr lang="en-US" sz="2800" dirty="0"/>
          </a:p>
        </p:txBody>
      </p:sp>
      <p:sp>
        <p:nvSpPr>
          <p:cNvPr id="3" name="Content Placeholder 2"/>
          <p:cNvSpPr>
            <a:spLocks noGrp="1"/>
          </p:cNvSpPr>
          <p:nvPr>
            <p:ph idx="1"/>
          </p:nvPr>
        </p:nvSpPr>
        <p:spPr>
          <a:xfrm>
            <a:off x="990600" y="1066800"/>
            <a:ext cx="7924800" cy="5410200"/>
          </a:xfrm>
        </p:spPr>
        <p:txBody>
          <a:bodyPr/>
          <a:lstStyle/>
          <a:p>
            <a:pPr>
              <a:spcBef>
                <a:spcPts val="1800"/>
              </a:spcBef>
            </a:pPr>
            <a:r>
              <a:rPr lang="en-US" sz="2200" dirty="0" smtClean="0"/>
              <a:t>Unlike cases prior to 2013, the majority of fentanyl overdoses are the result of illicitly produced fentanyl, rather than prescription fentanyl.</a:t>
            </a:r>
          </a:p>
          <a:p>
            <a:pPr>
              <a:spcBef>
                <a:spcPts val="1800"/>
              </a:spcBef>
            </a:pPr>
            <a:r>
              <a:rPr lang="en-US" sz="2200" dirty="0" smtClean="0"/>
              <a:t>When fentanyl cases are excluded, preliminary 2015 data indicate a drop in fatal overdoses due to prescription opioids.</a:t>
            </a:r>
          </a:p>
          <a:p>
            <a:pPr>
              <a:spcBef>
                <a:spcPts val="1800"/>
              </a:spcBef>
            </a:pPr>
            <a:r>
              <a:rPr lang="en-US" sz="2200" dirty="0" smtClean="0"/>
              <a:t>Fatal overdoses due to heroin and fentanyl have risen sharply, exceeding fatalities due to prescription opioids.</a:t>
            </a:r>
          </a:p>
          <a:p>
            <a:pPr>
              <a:spcBef>
                <a:spcPts val="1800"/>
              </a:spcBef>
            </a:pPr>
            <a:r>
              <a:rPr lang="en-US" sz="2200" dirty="0" smtClean="0"/>
              <a:t>Although there are signs that actions taken to reduce prescription opioid overdoses are having an impact, there is no reason to believe that those actions would have a similar impact on illicitly produced fentanyl or heroin.</a:t>
            </a:r>
            <a:endParaRPr lang="en-US" sz="2200" dirty="0"/>
          </a:p>
        </p:txBody>
      </p:sp>
    </p:spTree>
    <p:extLst>
      <p:ext uri="{BB962C8B-B14F-4D97-AF65-F5344CB8AC3E}">
        <p14:creationId xmlns:p14="http://schemas.microsoft.com/office/powerpoint/2010/main" val="8981116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989538" y="1752600"/>
            <a:ext cx="718950" cy="3463975"/>
          </a:xfrm>
          <a:prstGeom prst="rect">
            <a:avLst/>
          </a:prstGeom>
          <a:solidFill>
            <a:schemeClr val="accent3">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903767" y="20793"/>
            <a:ext cx="8240233" cy="1132367"/>
          </a:xfrm>
        </p:spPr>
        <p:txBody>
          <a:bodyPr/>
          <a:lstStyle/>
          <a:p>
            <a:r>
              <a:rPr lang="en-US" sz="2800" dirty="0" smtClean="0"/>
              <a:t>Fatal </a:t>
            </a:r>
            <a:r>
              <a:rPr lang="en-US" sz="2800" dirty="0"/>
              <a:t>Overdose in Virginia: </a:t>
            </a:r>
            <a:r>
              <a:rPr lang="en-US" sz="2800" dirty="0" smtClean="0"/>
              <a:t/>
            </a:r>
            <a:br>
              <a:rPr lang="en-US" sz="2800" dirty="0" smtClean="0"/>
            </a:br>
            <a:r>
              <a:rPr lang="en-US" sz="2800" dirty="0" smtClean="0"/>
              <a:t>Prescription Opioids </a:t>
            </a:r>
            <a:r>
              <a:rPr lang="en-US" sz="2800" dirty="0"/>
              <a:t>and </a:t>
            </a:r>
            <a:r>
              <a:rPr lang="en-US" sz="2800" dirty="0" smtClean="0"/>
              <a:t>Heroin</a:t>
            </a:r>
            <a:r>
              <a:rPr lang="en-US" sz="2400" dirty="0" smtClean="0"/>
              <a:t/>
            </a:r>
            <a:br>
              <a:rPr lang="en-US" sz="2400" dirty="0" smtClean="0"/>
            </a:br>
            <a:r>
              <a:rPr lang="en-US" sz="1600" dirty="0"/>
              <a:t>2015 data are incomplete. Presented here are predicted totals, subject to change.</a:t>
            </a:r>
            <a:endParaRPr lang="en-US" sz="2000" dirty="0"/>
          </a:p>
        </p:txBody>
      </p:sp>
      <p:graphicFrame>
        <p:nvGraphicFramePr>
          <p:cNvPr id="135" name="Content Placeholder 134"/>
          <p:cNvGraphicFramePr>
            <a:graphicFrameLocks noGrp="1"/>
          </p:cNvGraphicFramePr>
          <p:nvPr>
            <p:ph idx="1"/>
            <p:extLst>
              <p:ext uri="{D42A27DB-BD31-4B8C-83A1-F6EECF244321}">
                <p14:modId xmlns:p14="http://schemas.microsoft.com/office/powerpoint/2010/main" val="72807618"/>
              </p:ext>
            </p:extLst>
          </p:nvPr>
        </p:nvGraphicFramePr>
        <p:xfrm>
          <a:off x="990600" y="1600200"/>
          <a:ext cx="7924800" cy="4343400"/>
        </p:xfrm>
        <a:graphic>
          <a:graphicData uri="http://schemas.openxmlformats.org/drawingml/2006/chart">
            <c:chart xmlns:c="http://schemas.openxmlformats.org/drawingml/2006/chart" xmlns:r="http://schemas.openxmlformats.org/officeDocument/2006/relationships" r:id="rId3"/>
          </a:graphicData>
        </a:graphic>
      </p:graphicFrame>
      <p:sp>
        <p:nvSpPr>
          <p:cNvPr id="137" name="Text Box 1"/>
          <p:cNvSpPr txBox="1"/>
          <p:nvPr/>
        </p:nvSpPr>
        <p:spPr>
          <a:xfrm>
            <a:off x="932506" y="6592566"/>
            <a:ext cx="7796497" cy="246221"/>
          </a:xfrm>
          <a:prstGeom prst="rect">
            <a:avLst/>
          </a:prstGeom>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800" dirty="0"/>
              <a:t>Data Source: OCME Fata</a:t>
            </a:r>
            <a:r>
              <a:rPr lang="en-US" sz="800" baseline="0" dirty="0"/>
              <a:t> Drug Overdose Quarterly Report </a:t>
            </a:r>
            <a:r>
              <a:rPr lang="en-US" sz="800" u="sng" dirty="0">
                <a:effectLst/>
                <a:hlinkClick r:id="rId4"/>
              </a:rPr>
              <a:t>http://</a:t>
            </a:r>
            <a:r>
              <a:rPr lang="en-US" sz="800" u="sng" dirty="0" smtClean="0">
                <a:effectLst/>
                <a:hlinkClick r:id="rId4"/>
              </a:rPr>
              <a:t>www.vdh.virginia.gov/medExam/ForensicEpidemiology.htm</a:t>
            </a:r>
            <a:endParaRPr lang="en-US" sz="800" u="sng" dirty="0" smtClean="0">
              <a:effectLst/>
            </a:endParaRPr>
          </a:p>
          <a:p>
            <a:r>
              <a:rPr lang="en-US" sz="800" dirty="0" smtClean="0"/>
              <a:t>*2015 data are incomplete.</a:t>
            </a:r>
            <a:r>
              <a:rPr lang="en-US" sz="800" u="sng" dirty="0" smtClean="0">
                <a:effectLst/>
              </a:rPr>
              <a:t> </a:t>
            </a:r>
            <a:endParaRPr lang="en-US" sz="800" dirty="0"/>
          </a:p>
        </p:txBody>
      </p:sp>
      <p:graphicFrame>
        <p:nvGraphicFramePr>
          <p:cNvPr id="5" name="Table 4"/>
          <p:cNvGraphicFramePr>
            <a:graphicFrameLocks noGrp="1"/>
          </p:cNvGraphicFramePr>
          <p:nvPr>
            <p:extLst>
              <p:ext uri="{D42A27DB-BD31-4B8C-83A1-F6EECF244321}">
                <p14:modId xmlns:p14="http://schemas.microsoft.com/office/powerpoint/2010/main" val="599216554"/>
              </p:ext>
            </p:extLst>
          </p:nvPr>
        </p:nvGraphicFramePr>
        <p:xfrm>
          <a:off x="2209800" y="5943600"/>
          <a:ext cx="4038600" cy="506730"/>
        </p:xfrm>
        <a:graphic>
          <a:graphicData uri="http://schemas.openxmlformats.org/drawingml/2006/table">
            <a:tbl>
              <a:tblPr/>
              <a:tblGrid>
                <a:gridCol w="1212570"/>
                <a:gridCol w="1354495"/>
                <a:gridCol w="1471535"/>
              </a:tblGrid>
              <a:tr h="199762">
                <a:tc>
                  <a:txBody>
                    <a:bodyPr/>
                    <a:lstStyle/>
                    <a:p>
                      <a:pPr algn="l" fontAlgn="b"/>
                      <a:r>
                        <a:rPr lang="en-US" sz="1600" b="0" i="0" u="none" strike="noStrike" dirty="0">
                          <a:solidFill>
                            <a:srgbClr val="000000"/>
                          </a:solidFill>
                          <a:effectLst/>
                          <a:latin typeface="Calibri" panose="020F0502020204030204" pitchFamily="34" charset="0"/>
                        </a:rPr>
                        <a:t>2013-14</a:t>
                      </a:r>
                    </a:p>
                  </a:txBody>
                  <a:tcPr marL="9525" marR="9525" marT="9525" marB="0" anchor="b">
                    <a:lnL>
                      <a:noFill/>
                    </a:lnL>
                    <a:lnR>
                      <a:noFill/>
                    </a:lnR>
                    <a:lnT>
                      <a:noFill/>
                    </a:lnT>
                    <a:lnB>
                      <a:noFill/>
                    </a:lnB>
                  </a:tcPr>
                </a:tc>
                <a:tc>
                  <a:txBody>
                    <a:bodyPr/>
                    <a:lstStyle/>
                    <a:p>
                      <a:pPr algn="r" fontAlgn="b"/>
                      <a:r>
                        <a:rPr lang="en-US" sz="1600" b="0" i="0" u="none" strike="noStrike" dirty="0" smtClean="0">
                          <a:solidFill>
                            <a:srgbClr val="000000"/>
                          </a:solidFill>
                          <a:effectLst/>
                          <a:latin typeface="Calibri" panose="020F0502020204030204" pitchFamily="34" charset="0"/>
                        </a:rPr>
                        <a:t>12%</a:t>
                      </a:r>
                      <a:endParaRPr lang="en-US" sz="16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r" fontAlgn="b"/>
                      <a:r>
                        <a:rPr lang="en-US" sz="1600" b="0" i="0" u="none" strike="noStrike" dirty="0" smtClean="0">
                          <a:solidFill>
                            <a:schemeClr val="tx1"/>
                          </a:solidFill>
                          <a:effectLst/>
                          <a:latin typeface="Calibri" panose="020F0502020204030204" pitchFamily="34" charset="0"/>
                        </a:rPr>
                        <a:t>9%</a:t>
                      </a:r>
                      <a:endParaRPr lang="en-US" sz="1600" b="0" i="0" u="none" strike="noStrike" dirty="0">
                        <a:solidFill>
                          <a:schemeClr val="tx1"/>
                        </a:solidFill>
                        <a:effectLst/>
                        <a:latin typeface="Calibri" panose="020F0502020204030204" pitchFamily="34" charset="0"/>
                      </a:endParaRPr>
                    </a:p>
                  </a:txBody>
                  <a:tcPr marL="9525" marR="9525" marT="9525" marB="0" anchor="b">
                    <a:lnL>
                      <a:noFill/>
                    </a:lnL>
                    <a:lnR>
                      <a:noFill/>
                    </a:lnR>
                    <a:lnT>
                      <a:noFill/>
                    </a:lnT>
                    <a:lnB>
                      <a:noFill/>
                    </a:lnB>
                  </a:tcPr>
                </a:tc>
              </a:tr>
              <a:tr h="199762">
                <a:tc>
                  <a:txBody>
                    <a:bodyPr/>
                    <a:lstStyle/>
                    <a:p>
                      <a:pPr algn="l" fontAlgn="b"/>
                      <a:r>
                        <a:rPr lang="en-US" sz="1600" b="0" i="0" u="none" strike="noStrike" dirty="0">
                          <a:solidFill>
                            <a:srgbClr val="000000"/>
                          </a:solidFill>
                          <a:effectLst/>
                          <a:latin typeface="Calibri" panose="020F0502020204030204" pitchFamily="34" charset="0"/>
                        </a:rPr>
                        <a:t>2014-15*</a:t>
                      </a:r>
                    </a:p>
                  </a:txBody>
                  <a:tcPr marL="9525" marR="9525" marT="9525" marB="0" anchor="b">
                    <a:lnL>
                      <a:noFill/>
                    </a:lnL>
                    <a:lnR>
                      <a:noFill/>
                    </a:lnR>
                    <a:lnT>
                      <a:noFill/>
                    </a:lnT>
                    <a:lnB>
                      <a:noFill/>
                    </a:lnB>
                    <a:solidFill>
                      <a:schemeClr val="accent3">
                        <a:lumMod val="75000"/>
                      </a:schemeClr>
                    </a:solidFill>
                  </a:tcPr>
                </a:tc>
                <a:tc>
                  <a:txBody>
                    <a:bodyPr/>
                    <a:lstStyle/>
                    <a:p>
                      <a:pPr algn="r" fontAlgn="b"/>
                      <a:r>
                        <a:rPr lang="en-US" sz="1600" b="0" i="0" u="none" strike="noStrike" dirty="0" smtClean="0">
                          <a:solidFill>
                            <a:schemeClr val="tx1"/>
                          </a:solidFill>
                          <a:effectLst/>
                          <a:latin typeface="Calibri" panose="020F0502020204030204" pitchFamily="34" charset="0"/>
                        </a:rPr>
                        <a:t>44%</a:t>
                      </a:r>
                      <a:endParaRPr lang="en-US" sz="1600" b="0" i="0" u="none" strike="noStrike" dirty="0">
                        <a:solidFill>
                          <a:schemeClr val="tx1"/>
                        </a:solidFill>
                        <a:effectLst/>
                        <a:latin typeface="Calibri" panose="020F0502020204030204" pitchFamily="34" charset="0"/>
                      </a:endParaRPr>
                    </a:p>
                  </a:txBody>
                  <a:tcPr marL="9525" marR="9525" marT="9525" marB="0" anchor="b">
                    <a:lnL>
                      <a:noFill/>
                    </a:lnL>
                    <a:lnR>
                      <a:noFill/>
                    </a:lnR>
                    <a:lnT>
                      <a:noFill/>
                    </a:lnT>
                    <a:lnB>
                      <a:noFill/>
                    </a:lnB>
                    <a:solidFill>
                      <a:schemeClr val="accent3">
                        <a:lumMod val="75000"/>
                      </a:schemeClr>
                    </a:solidFill>
                  </a:tcPr>
                </a:tc>
                <a:tc>
                  <a:txBody>
                    <a:bodyPr/>
                    <a:lstStyle/>
                    <a:p>
                      <a:pPr algn="r" fontAlgn="b"/>
                      <a:r>
                        <a:rPr lang="en-US" sz="1600" b="0" i="0" u="none" strike="noStrike" dirty="0" smtClean="0">
                          <a:solidFill>
                            <a:schemeClr val="tx1"/>
                          </a:solidFill>
                          <a:effectLst/>
                          <a:latin typeface="Calibri" panose="020F0502020204030204" pitchFamily="34" charset="0"/>
                        </a:rPr>
                        <a:t>2%</a:t>
                      </a:r>
                      <a:endParaRPr lang="en-US" sz="1600" b="0" i="0" u="none" strike="noStrike" dirty="0">
                        <a:solidFill>
                          <a:schemeClr val="tx1"/>
                        </a:solidFill>
                        <a:effectLst/>
                        <a:latin typeface="Calibri" panose="020F0502020204030204" pitchFamily="34" charset="0"/>
                      </a:endParaRPr>
                    </a:p>
                  </a:txBody>
                  <a:tcPr marL="9525" marR="9525" marT="9525" marB="0" anchor="b">
                    <a:lnL>
                      <a:noFill/>
                    </a:lnL>
                    <a:lnR>
                      <a:noFill/>
                    </a:lnR>
                    <a:lnT>
                      <a:noFill/>
                    </a:lnT>
                    <a:lnB>
                      <a:noFill/>
                    </a:lnB>
                    <a:solidFill>
                      <a:schemeClr val="accent3">
                        <a:lumMod val="75000"/>
                      </a:schemeClr>
                    </a:solidFill>
                  </a:tcPr>
                </a:tc>
              </a:tr>
            </a:tbl>
          </a:graphicData>
        </a:graphic>
      </p:graphicFrame>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Acknowledgments  </a:t>
            </a:r>
            <a:endParaRPr lang="en-US" dirty="0"/>
          </a:p>
        </p:txBody>
      </p:sp>
      <p:sp>
        <p:nvSpPr>
          <p:cNvPr id="3" name="Content Placeholder 2"/>
          <p:cNvSpPr>
            <a:spLocks noGrp="1"/>
          </p:cNvSpPr>
          <p:nvPr>
            <p:ph idx="1"/>
          </p:nvPr>
        </p:nvSpPr>
        <p:spPr/>
        <p:txBody>
          <a:bodyPr/>
          <a:lstStyle/>
          <a:p>
            <a:pPr marL="0" indent="0">
              <a:buNone/>
            </a:pPr>
            <a:r>
              <a:rPr lang="en-US" dirty="0" smtClean="0"/>
              <a:t>Special thanks to:</a:t>
            </a:r>
          </a:p>
          <a:p>
            <a:pPr lvl="1"/>
            <a:r>
              <a:rPr lang="en-US" dirty="0" smtClean="0"/>
              <a:t>Rosie </a:t>
            </a:r>
            <a:r>
              <a:rPr lang="en-US" dirty="0" err="1" smtClean="0"/>
              <a:t>Hobron</a:t>
            </a:r>
            <a:r>
              <a:rPr lang="en-US" dirty="0" smtClean="0"/>
              <a:t>, OCME</a:t>
            </a:r>
          </a:p>
          <a:p>
            <a:pPr lvl="1"/>
            <a:r>
              <a:rPr lang="en-US" dirty="0" smtClean="0"/>
              <a:t>John </a:t>
            </a:r>
            <a:r>
              <a:rPr lang="en-US" dirty="0" err="1" smtClean="0"/>
              <a:t>Przybylski</a:t>
            </a:r>
            <a:r>
              <a:rPr lang="en-US" dirty="0" smtClean="0"/>
              <a:t>, DFS</a:t>
            </a:r>
          </a:p>
          <a:p>
            <a:pPr lvl="1"/>
            <a:r>
              <a:rPr lang="en-US" dirty="0" smtClean="0"/>
              <a:t>Anne </a:t>
            </a:r>
            <a:r>
              <a:rPr lang="en-US" dirty="0" err="1" smtClean="0"/>
              <a:t>Zehner</a:t>
            </a:r>
            <a:r>
              <a:rPr lang="en-US" dirty="0" smtClean="0"/>
              <a:t>, OFHS</a:t>
            </a:r>
          </a:p>
        </p:txBody>
      </p:sp>
    </p:spTree>
    <p:extLst>
      <p:ext uri="{BB962C8B-B14F-4D97-AF65-F5344CB8AC3E}">
        <p14:creationId xmlns:p14="http://schemas.microsoft.com/office/powerpoint/2010/main" val="15777622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239000" y="1752600"/>
            <a:ext cx="718950" cy="4191000"/>
          </a:xfrm>
          <a:prstGeom prst="rect">
            <a:avLst/>
          </a:prstGeom>
          <a:solidFill>
            <a:schemeClr val="accent3">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914400" y="20320"/>
            <a:ext cx="8001000" cy="1143000"/>
          </a:xfrm>
          <a:noFill/>
          <a:ln w="9525">
            <a:noFill/>
            <a:miter lim="800000"/>
            <a:headEnd/>
            <a:tailEnd/>
          </a:ln>
          <a:effectLst/>
        </p:spPr>
        <p:txBody>
          <a:bodyPr vert="horz" wrap="square" lIns="91440" tIns="45720" rIns="91440" bIns="45720" numCol="1" anchor="ctr" anchorCtr="0" compatLnSpc="1">
            <a:prstTxWarp prst="textNoShape">
              <a:avLst/>
            </a:prstTxWarp>
          </a:bodyPr>
          <a:lstStyle/>
          <a:p>
            <a:r>
              <a:rPr lang="en-US" sz="2800" dirty="0" smtClean="0"/>
              <a:t>Virginia </a:t>
            </a:r>
            <a:r>
              <a:rPr lang="en-US" sz="2800" dirty="0"/>
              <a:t>Prescription Opioid Data</a:t>
            </a:r>
            <a:r>
              <a:rPr lang="en-US" sz="1800" dirty="0"/>
              <a:t/>
            </a:r>
            <a:br>
              <a:rPr lang="en-US" sz="1800" dirty="0"/>
            </a:br>
            <a:r>
              <a:rPr lang="en-US" sz="1800" dirty="0" smtClean="0"/>
              <a:t>Hospitalizations &amp; </a:t>
            </a:r>
            <a:r>
              <a:rPr lang="en-US" sz="1800" dirty="0"/>
              <a:t>Fatal Overdoses (Left Axis)</a:t>
            </a:r>
            <a:br>
              <a:rPr lang="en-US" sz="1800" dirty="0"/>
            </a:br>
            <a:r>
              <a:rPr lang="en-US" sz="1800" dirty="0"/>
              <a:t>and Cases Submitted to DFS (Right Axis)</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217487776"/>
              </p:ext>
            </p:extLst>
          </p:nvPr>
        </p:nvGraphicFramePr>
        <p:xfrm>
          <a:off x="990600" y="1600200"/>
          <a:ext cx="7924800" cy="50292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 Box 1"/>
          <p:cNvSpPr txBox="1"/>
          <p:nvPr/>
        </p:nvSpPr>
        <p:spPr>
          <a:xfrm>
            <a:off x="975970" y="6675120"/>
            <a:ext cx="8091830" cy="177121"/>
          </a:xfrm>
          <a:prstGeom prst="rect">
            <a:avLst/>
          </a:prstGeom>
        </p:spPr>
        <p:txBody>
          <a:bodyPr wrap="square" lIns="0" tIns="0" rIns="0" bIns="0"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800" dirty="0"/>
              <a:t>Data</a:t>
            </a:r>
            <a:r>
              <a:rPr lang="en-US" sz="800" baseline="0" dirty="0"/>
              <a:t> Sources: OFHS response to data request; OCME Fatal Drug Overdose Quarterly </a:t>
            </a:r>
            <a:r>
              <a:rPr lang="en-US" sz="800" dirty="0"/>
              <a:t>Report (2015 data are projected, preliminary figures)</a:t>
            </a:r>
            <a:r>
              <a:rPr lang="en-US" sz="800" baseline="0" dirty="0" smtClean="0"/>
              <a:t>; </a:t>
            </a:r>
            <a:r>
              <a:rPr lang="en-US" sz="800" baseline="0" dirty="0"/>
              <a:t>DFS </a:t>
            </a:r>
            <a:r>
              <a:rPr lang="en-US" sz="800" baseline="0" dirty="0" smtClean="0"/>
              <a:t>monthly </a:t>
            </a:r>
            <a:r>
              <a:rPr lang="en-US" sz="800" baseline="0" dirty="0"/>
              <a:t>submission to NFLIS</a:t>
            </a:r>
            <a:endParaRPr lang="en-US" sz="800" dirty="0"/>
          </a:p>
        </p:txBody>
      </p:sp>
    </p:spTree>
    <p:extLst>
      <p:ext uri="{BB962C8B-B14F-4D97-AF65-F5344CB8AC3E}">
        <p14:creationId xmlns:p14="http://schemas.microsoft.com/office/powerpoint/2010/main" val="34693214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239000" y="1752600"/>
            <a:ext cx="718950" cy="4191000"/>
          </a:xfrm>
          <a:prstGeom prst="rect">
            <a:avLst/>
          </a:prstGeom>
          <a:solidFill>
            <a:schemeClr val="accent3">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noFill/>
          <a:ln w="9525">
            <a:noFill/>
            <a:miter lim="800000"/>
            <a:headEnd/>
            <a:tailEnd/>
          </a:ln>
          <a:effectLst/>
        </p:spPr>
        <p:txBody>
          <a:bodyPr vert="horz" wrap="square" lIns="91440" tIns="45720" rIns="91440" bIns="45720" numCol="1" anchor="ctr" anchorCtr="0" compatLnSpc="1">
            <a:prstTxWarp prst="textNoShape">
              <a:avLst/>
            </a:prstTxWarp>
          </a:bodyPr>
          <a:lstStyle/>
          <a:p>
            <a:r>
              <a:rPr lang="en-US" sz="2800" dirty="0" smtClean="0"/>
              <a:t>Virginia </a:t>
            </a:r>
            <a:r>
              <a:rPr lang="en-US" sz="2800" dirty="0"/>
              <a:t>Heroin Data</a:t>
            </a:r>
            <a:br>
              <a:rPr lang="en-US" sz="2800" dirty="0"/>
            </a:br>
            <a:r>
              <a:rPr lang="en-US" sz="1800" dirty="0"/>
              <a:t>Hospital Discharges &amp; Fatal Overdoses (Left Axis)</a:t>
            </a:r>
            <a:br>
              <a:rPr lang="en-US" sz="1800" dirty="0"/>
            </a:br>
            <a:r>
              <a:rPr lang="en-US" sz="1800" dirty="0"/>
              <a:t>and Cases Submitted to DFS (Right Axis)</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4143425747"/>
              </p:ext>
            </p:extLst>
          </p:nvPr>
        </p:nvGraphicFramePr>
        <p:xfrm>
          <a:off x="990600" y="1600200"/>
          <a:ext cx="7924800" cy="50292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 Box 1"/>
          <p:cNvSpPr txBox="1"/>
          <p:nvPr/>
        </p:nvSpPr>
        <p:spPr>
          <a:xfrm>
            <a:off x="975970" y="6705600"/>
            <a:ext cx="7939430" cy="177121"/>
          </a:xfrm>
          <a:prstGeom prst="rect">
            <a:avLst/>
          </a:prstGeom>
        </p:spPr>
        <p:txBody>
          <a:bodyPr wrap="square" lIns="0" tIns="0" rIns="0" bIns="0"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800" dirty="0"/>
              <a:t>Data</a:t>
            </a:r>
            <a:r>
              <a:rPr lang="en-US" sz="800" baseline="0" dirty="0"/>
              <a:t> Sources: OFHS response to data request; OCME Fatal Drug Overdose Quarterly </a:t>
            </a:r>
            <a:r>
              <a:rPr lang="en-US" sz="800" baseline="0" dirty="0" smtClean="0"/>
              <a:t>Report (2015</a:t>
            </a:r>
            <a:r>
              <a:rPr lang="en-US" sz="800" dirty="0" smtClean="0"/>
              <a:t> data are projected, preliminary figures)</a:t>
            </a:r>
            <a:r>
              <a:rPr lang="en-US" sz="800" baseline="0" dirty="0" smtClean="0"/>
              <a:t>; </a:t>
            </a:r>
            <a:r>
              <a:rPr lang="en-US" sz="800" baseline="0" dirty="0"/>
              <a:t>DFS </a:t>
            </a:r>
            <a:r>
              <a:rPr lang="en-US" sz="800" baseline="0" dirty="0" smtClean="0"/>
              <a:t>monthly </a:t>
            </a:r>
            <a:r>
              <a:rPr lang="en-US" sz="800" baseline="0" dirty="0"/>
              <a:t>submission to NFLIS</a:t>
            </a:r>
            <a:endParaRPr lang="en-US" sz="800" dirty="0"/>
          </a:p>
        </p:txBody>
      </p:sp>
    </p:spTree>
    <p:extLst>
      <p:ext uri="{BB962C8B-B14F-4D97-AF65-F5344CB8AC3E}">
        <p14:creationId xmlns:p14="http://schemas.microsoft.com/office/powerpoint/2010/main" val="119261607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989538" y="1752600"/>
            <a:ext cx="718950" cy="3810000"/>
          </a:xfrm>
          <a:prstGeom prst="rect">
            <a:avLst/>
          </a:prstGeom>
          <a:solidFill>
            <a:schemeClr val="accent3">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903767" y="10633"/>
            <a:ext cx="8240233" cy="1132367"/>
          </a:xfrm>
        </p:spPr>
        <p:txBody>
          <a:bodyPr/>
          <a:lstStyle/>
          <a:p>
            <a:r>
              <a:rPr lang="en-US" sz="2800" dirty="0" smtClean="0"/>
              <a:t>Fatal “Prescription Opioid” Overdoses </a:t>
            </a:r>
            <a:r>
              <a:rPr lang="en-US" sz="2400" dirty="0" smtClean="0"/>
              <a:t/>
            </a:r>
            <a:br>
              <a:rPr lang="en-US" sz="2400" dirty="0" smtClean="0"/>
            </a:br>
            <a:r>
              <a:rPr lang="en-US" sz="1600" dirty="0"/>
              <a:t>2015 data are incomplete. Presented here are predicted totals, subject to change.</a:t>
            </a:r>
            <a:endParaRPr lang="en-US" sz="2000" dirty="0"/>
          </a:p>
        </p:txBody>
      </p:sp>
      <p:graphicFrame>
        <p:nvGraphicFramePr>
          <p:cNvPr id="135" name="Content Placeholder 134"/>
          <p:cNvGraphicFramePr>
            <a:graphicFrameLocks noGrp="1"/>
          </p:cNvGraphicFramePr>
          <p:nvPr>
            <p:ph idx="1"/>
            <p:extLst/>
          </p:nvPr>
        </p:nvGraphicFramePr>
        <p:xfrm>
          <a:off x="990600" y="1600200"/>
          <a:ext cx="7924800" cy="4343400"/>
        </p:xfrm>
        <a:graphic>
          <a:graphicData uri="http://schemas.openxmlformats.org/drawingml/2006/chart">
            <c:chart xmlns:c="http://schemas.openxmlformats.org/drawingml/2006/chart" xmlns:r="http://schemas.openxmlformats.org/officeDocument/2006/relationships" r:id="rId3"/>
          </a:graphicData>
        </a:graphic>
      </p:graphicFrame>
      <p:sp>
        <p:nvSpPr>
          <p:cNvPr id="137" name="Text Box 1"/>
          <p:cNvSpPr txBox="1"/>
          <p:nvPr/>
        </p:nvSpPr>
        <p:spPr>
          <a:xfrm>
            <a:off x="932506" y="6602726"/>
            <a:ext cx="7796497" cy="246221"/>
          </a:xfrm>
          <a:prstGeom prst="rect">
            <a:avLst/>
          </a:prstGeom>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800" dirty="0"/>
              <a:t>Data Source: OCME Fata</a:t>
            </a:r>
            <a:r>
              <a:rPr lang="en-US" sz="800" baseline="0" dirty="0"/>
              <a:t> Drug Overdose Quarterly Report </a:t>
            </a:r>
            <a:r>
              <a:rPr lang="en-US" sz="800" u="sng" dirty="0">
                <a:effectLst/>
                <a:hlinkClick r:id="rId4"/>
              </a:rPr>
              <a:t>http://</a:t>
            </a:r>
            <a:r>
              <a:rPr lang="en-US" sz="800" u="sng" dirty="0" smtClean="0">
                <a:effectLst/>
                <a:hlinkClick r:id="rId4"/>
              </a:rPr>
              <a:t>www.vdh.virginia.gov/medExam/ForensicEpidemiology.htm</a:t>
            </a:r>
            <a:endParaRPr lang="en-US" sz="800" u="sng" dirty="0" smtClean="0">
              <a:effectLst/>
            </a:endParaRPr>
          </a:p>
          <a:p>
            <a:r>
              <a:rPr lang="en-US" sz="800" dirty="0" smtClean="0"/>
              <a:t>*2015 data are incomplete.</a:t>
            </a:r>
            <a:r>
              <a:rPr lang="en-US" sz="800" u="sng" dirty="0" smtClean="0">
                <a:effectLst/>
              </a:rPr>
              <a:t> </a:t>
            </a:r>
            <a:endParaRPr lang="en-US" sz="800" dirty="0"/>
          </a:p>
        </p:txBody>
      </p:sp>
      <p:graphicFrame>
        <p:nvGraphicFramePr>
          <p:cNvPr id="5" name="Table 4"/>
          <p:cNvGraphicFramePr>
            <a:graphicFrameLocks noGrp="1"/>
          </p:cNvGraphicFramePr>
          <p:nvPr>
            <p:extLst>
              <p:ext uri="{D42A27DB-BD31-4B8C-83A1-F6EECF244321}">
                <p14:modId xmlns:p14="http://schemas.microsoft.com/office/powerpoint/2010/main" val="1823258166"/>
              </p:ext>
            </p:extLst>
          </p:nvPr>
        </p:nvGraphicFramePr>
        <p:xfrm>
          <a:off x="3848100" y="5943600"/>
          <a:ext cx="1866900" cy="506730"/>
        </p:xfrm>
        <a:graphic>
          <a:graphicData uri="http://schemas.openxmlformats.org/drawingml/2006/table">
            <a:tbl>
              <a:tblPr/>
              <a:tblGrid>
                <a:gridCol w="1004455"/>
                <a:gridCol w="131772"/>
                <a:gridCol w="730673"/>
              </a:tblGrid>
              <a:tr h="199762">
                <a:tc>
                  <a:txBody>
                    <a:bodyPr/>
                    <a:lstStyle/>
                    <a:p>
                      <a:pPr algn="l" fontAlgn="b"/>
                      <a:r>
                        <a:rPr lang="en-US" sz="1600" b="0" i="0" u="none" strike="noStrike" dirty="0">
                          <a:solidFill>
                            <a:srgbClr val="000000"/>
                          </a:solidFill>
                          <a:effectLst/>
                          <a:latin typeface="Calibri" panose="020F0502020204030204" pitchFamily="34" charset="0"/>
                        </a:rPr>
                        <a:t>2013-14</a:t>
                      </a:r>
                    </a:p>
                  </a:txBody>
                  <a:tcPr marL="9525" marR="9525" marT="9525" marB="0" anchor="b">
                    <a:lnL>
                      <a:noFill/>
                    </a:lnL>
                    <a:lnR>
                      <a:noFill/>
                    </a:lnR>
                    <a:lnT>
                      <a:noFill/>
                    </a:lnT>
                    <a:lnB>
                      <a:noFill/>
                    </a:lnB>
                  </a:tcPr>
                </a:tc>
                <a:tc>
                  <a:txBody>
                    <a:bodyPr/>
                    <a:lstStyle/>
                    <a:p>
                      <a:pPr algn="r" fontAlgn="b"/>
                      <a:endParaRPr lang="en-US" sz="16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r" fontAlgn="b"/>
                      <a:r>
                        <a:rPr lang="en-US" sz="1600" b="0" i="0" u="none" strike="noStrike" dirty="0" smtClean="0">
                          <a:solidFill>
                            <a:schemeClr val="tx1"/>
                          </a:solidFill>
                          <a:effectLst/>
                          <a:latin typeface="Calibri" panose="020F0502020204030204" pitchFamily="34" charset="0"/>
                        </a:rPr>
                        <a:t>9%</a:t>
                      </a:r>
                      <a:endParaRPr lang="en-US" sz="1600" b="0" i="0" u="none" strike="noStrike" dirty="0">
                        <a:solidFill>
                          <a:schemeClr val="tx1"/>
                        </a:solidFill>
                        <a:effectLst/>
                        <a:latin typeface="Calibri" panose="020F0502020204030204" pitchFamily="34" charset="0"/>
                      </a:endParaRPr>
                    </a:p>
                  </a:txBody>
                  <a:tcPr marL="9525" marR="9525" marT="9525" marB="0" anchor="b">
                    <a:lnL>
                      <a:noFill/>
                    </a:lnL>
                    <a:lnR>
                      <a:noFill/>
                    </a:lnR>
                    <a:lnT>
                      <a:noFill/>
                    </a:lnT>
                    <a:lnB>
                      <a:noFill/>
                    </a:lnB>
                  </a:tcPr>
                </a:tc>
              </a:tr>
              <a:tr h="199762">
                <a:tc>
                  <a:txBody>
                    <a:bodyPr/>
                    <a:lstStyle/>
                    <a:p>
                      <a:pPr algn="l" fontAlgn="b"/>
                      <a:r>
                        <a:rPr lang="en-US" sz="1600" b="0" i="0" u="none" strike="noStrike" dirty="0">
                          <a:solidFill>
                            <a:srgbClr val="000000"/>
                          </a:solidFill>
                          <a:effectLst/>
                          <a:latin typeface="Calibri" panose="020F0502020204030204" pitchFamily="34" charset="0"/>
                        </a:rPr>
                        <a:t>2014-15*</a:t>
                      </a:r>
                    </a:p>
                  </a:txBody>
                  <a:tcPr marL="9525" marR="9525" marT="9525" marB="0" anchor="b">
                    <a:lnL>
                      <a:noFill/>
                    </a:lnL>
                    <a:lnR>
                      <a:noFill/>
                    </a:lnR>
                    <a:lnT>
                      <a:noFill/>
                    </a:lnT>
                    <a:lnB>
                      <a:noFill/>
                    </a:lnB>
                    <a:solidFill>
                      <a:schemeClr val="accent3">
                        <a:lumMod val="75000"/>
                      </a:schemeClr>
                    </a:solidFill>
                  </a:tcPr>
                </a:tc>
                <a:tc>
                  <a:txBody>
                    <a:bodyPr/>
                    <a:lstStyle/>
                    <a:p>
                      <a:pPr algn="r" fontAlgn="b"/>
                      <a:endParaRPr lang="en-US" sz="1600" b="0" i="0" u="none" strike="noStrike" dirty="0">
                        <a:solidFill>
                          <a:schemeClr val="tx1"/>
                        </a:solidFill>
                        <a:effectLst/>
                        <a:latin typeface="Calibri" panose="020F0502020204030204" pitchFamily="34" charset="0"/>
                      </a:endParaRPr>
                    </a:p>
                  </a:txBody>
                  <a:tcPr marL="9525" marR="9525" marT="9525" marB="0" anchor="b">
                    <a:lnL>
                      <a:noFill/>
                    </a:lnL>
                    <a:lnR>
                      <a:noFill/>
                    </a:lnR>
                    <a:lnT>
                      <a:noFill/>
                    </a:lnT>
                    <a:lnB>
                      <a:noFill/>
                    </a:lnB>
                    <a:solidFill>
                      <a:schemeClr val="accent3">
                        <a:lumMod val="75000"/>
                      </a:schemeClr>
                    </a:solidFill>
                  </a:tcPr>
                </a:tc>
                <a:tc>
                  <a:txBody>
                    <a:bodyPr/>
                    <a:lstStyle/>
                    <a:p>
                      <a:pPr algn="r" fontAlgn="b"/>
                      <a:r>
                        <a:rPr lang="en-US" sz="1600" b="0" i="0" u="none" strike="noStrike" dirty="0" smtClean="0">
                          <a:solidFill>
                            <a:schemeClr val="tx1"/>
                          </a:solidFill>
                          <a:effectLst/>
                          <a:latin typeface="Calibri" panose="020F0502020204030204" pitchFamily="34" charset="0"/>
                        </a:rPr>
                        <a:t>2%</a:t>
                      </a:r>
                      <a:endParaRPr lang="en-US" sz="1600" b="0" i="0" u="none" strike="noStrike" dirty="0">
                        <a:solidFill>
                          <a:schemeClr val="tx1"/>
                        </a:solidFill>
                        <a:effectLst/>
                        <a:latin typeface="Calibri" panose="020F0502020204030204" pitchFamily="34" charset="0"/>
                      </a:endParaRPr>
                    </a:p>
                  </a:txBody>
                  <a:tcPr marL="9525" marR="9525" marT="9525" marB="0" anchor="b">
                    <a:lnL>
                      <a:noFill/>
                    </a:lnL>
                    <a:lnR>
                      <a:noFill/>
                    </a:lnR>
                    <a:lnT>
                      <a:noFill/>
                    </a:lnT>
                    <a:lnB>
                      <a:noFill/>
                    </a:lnB>
                    <a:solidFill>
                      <a:schemeClr val="accent3">
                        <a:lumMod val="75000"/>
                      </a:schemeClr>
                    </a:solidFill>
                  </a:tcPr>
                </a:tc>
              </a:tr>
            </a:tbl>
          </a:graphicData>
        </a:graphic>
      </p:graphicFrame>
    </p:spTree>
    <p:extLst>
      <p:ext uri="{BB962C8B-B14F-4D97-AF65-F5344CB8AC3E}">
        <p14:creationId xmlns:p14="http://schemas.microsoft.com/office/powerpoint/2010/main" val="17957223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990367" y="1198619"/>
            <a:ext cx="718950" cy="4363981"/>
          </a:xfrm>
          <a:prstGeom prst="rect">
            <a:avLst/>
          </a:prstGeom>
          <a:solidFill>
            <a:schemeClr val="accent3">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14400" y="10633"/>
            <a:ext cx="8229600" cy="1143000"/>
          </a:xfrm>
        </p:spPr>
        <p:txBody>
          <a:bodyPr/>
          <a:lstStyle/>
          <a:p>
            <a:r>
              <a:rPr lang="en-US" sz="2800" dirty="0" smtClean="0"/>
              <a:t>“Prescription Opioid” Fatalities</a:t>
            </a:r>
            <a:r>
              <a:rPr lang="en-US" sz="1800" dirty="0" smtClean="0"/>
              <a:t/>
            </a:r>
            <a:br>
              <a:rPr lang="en-US" sz="1800" dirty="0" smtClean="0"/>
            </a:br>
            <a:r>
              <a:rPr lang="en-US" sz="1600" dirty="0" smtClean="0"/>
              <a:t>2015 data are incomplete. Presented here are predicted totals, subject to change. </a:t>
            </a:r>
            <a:br>
              <a:rPr lang="en-US" sz="1600" dirty="0" smtClean="0"/>
            </a:br>
            <a:r>
              <a:rPr lang="en-US" sz="1600" dirty="0" smtClean="0"/>
              <a:t>Not directly comparable with total combined fatalities. Some fatalities involve more than one prescription opioid.</a:t>
            </a:r>
            <a:endParaRPr lang="en-US" sz="1600"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975295978"/>
              </p:ext>
            </p:extLst>
          </p:nvPr>
        </p:nvGraphicFramePr>
        <p:xfrm>
          <a:off x="990600" y="1198618"/>
          <a:ext cx="7924800" cy="5468881"/>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 Box 1"/>
          <p:cNvSpPr txBox="1"/>
          <p:nvPr/>
        </p:nvSpPr>
        <p:spPr>
          <a:xfrm>
            <a:off x="923453" y="6553200"/>
            <a:ext cx="7796497" cy="246221"/>
          </a:xfrm>
          <a:prstGeom prst="rect">
            <a:avLst/>
          </a:prstGeom>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800" dirty="0"/>
              <a:t>Data Source: OCME Fata</a:t>
            </a:r>
            <a:r>
              <a:rPr lang="en-US" sz="800" baseline="0" dirty="0"/>
              <a:t> Drug Overdose Quarterly Report </a:t>
            </a:r>
            <a:r>
              <a:rPr lang="en-US" sz="800" u="sng" dirty="0">
                <a:effectLst/>
                <a:hlinkClick r:id="rId3"/>
              </a:rPr>
              <a:t>http://</a:t>
            </a:r>
            <a:r>
              <a:rPr lang="en-US" sz="800" u="sng" dirty="0" smtClean="0">
                <a:effectLst/>
                <a:hlinkClick r:id="rId3"/>
              </a:rPr>
              <a:t>www.vdh.virginia.gov/medExam/ForensicEpidemiology.htm</a:t>
            </a:r>
            <a:endParaRPr lang="en-US" sz="800" u="sng" dirty="0" smtClean="0">
              <a:effectLst/>
            </a:endParaRPr>
          </a:p>
          <a:p>
            <a:r>
              <a:rPr lang="en-US" sz="800" dirty="0"/>
              <a:t>*2015 data are incomplete.</a:t>
            </a:r>
            <a:r>
              <a:rPr lang="en-US" sz="800" u="sng" dirty="0" smtClean="0">
                <a:effectLst/>
              </a:rPr>
              <a:t> </a:t>
            </a:r>
            <a:endParaRPr lang="en-US" sz="800" dirty="0"/>
          </a:p>
        </p:txBody>
      </p:sp>
      <p:graphicFrame>
        <p:nvGraphicFramePr>
          <p:cNvPr id="4" name="Table 3"/>
          <p:cNvGraphicFramePr>
            <a:graphicFrameLocks noGrp="1"/>
          </p:cNvGraphicFramePr>
          <p:nvPr>
            <p:extLst>
              <p:ext uri="{D42A27DB-BD31-4B8C-83A1-F6EECF244321}">
                <p14:modId xmlns:p14="http://schemas.microsoft.com/office/powerpoint/2010/main" val="656633230"/>
              </p:ext>
            </p:extLst>
          </p:nvPr>
        </p:nvGraphicFramePr>
        <p:xfrm>
          <a:off x="1447800" y="5969165"/>
          <a:ext cx="6096000" cy="506730"/>
        </p:xfrm>
        <a:graphic>
          <a:graphicData uri="http://schemas.openxmlformats.org/drawingml/2006/table">
            <a:tbl>
              <a:tblPr/>
              <a:tblGrid>
                <a:gridCol w="838199"/>
                <a:gridCol w="609600"/>
                <a:gridCol w="1033287"/>
                <a:gridCol w="1382576"/>
                <a:gridCol w="944450"/>
                <a:gridCol w="1287888"/>
              </a:tblGrid>
              <a:tr h="190500">
                <a:tc>
                  <a:txBody>
                    <a:bodyPr/>
                    <a:lstStyle/>
                    <a:p>
                      <a:pPr algn="l" fontAlgn="b"/>
                      <a:r>
                        <a:rPr lang="en-US" sz="1600" b="0" i="0" u="none" strike="noStrike" dirty="0">
                          <a:solidFill>
                            <a:srgbClr val="000000"/>
                          </a:solidFill>
                          <a:effectLst/>
                          <a:latin typeface="Calibri" panose="020F0502020204030204" pitchFamily="34" charset="0"/>
                        </a:rPr>
                        <a:t>2013-14</a:t>
                      </a:r>
                    </a:p>
                  </a:txBody>
                  <a:tcPr marL="9525" marR="9525" marT="9525" marB="0" anchor="b">
                    <a:lnL>
                      <a:noFill/>
                    </a:lnL>
                    <a:lnR>
                      <a:noFill/>
                    </a:lnR>
                    <a:lnT>
                      <a:noFill/>
                    </a:lnT>
                    <a:lnB>
                      <a:noFill/>
                    </a:lnB>
                  </a:tcPr>
                </a:tc>
                <a:tc>
                  <a:txBody>
                    <a:bodyPr/>
                    <a:lstStyle/>
                    <a:p>
                      <a:pPr algn="r" fontAlgn="b"/>
                      <a:r>
                        <a:rPr lang="en-US" sz="1600" b="0" i="0" u="none" strike="noStrike" dirty="0">
                          <a:solidFill>
                            <a:srgbClr val="000000"/>
                          </a:solidFill>
                          <a:effectLst/>
                          <a:latin typeface="Calibri" panose="020F0502020204030204" pitchFamily="34" charset="0"/>
                        </a:rPr>
                        <a:t>31%</a:t>
                      </a:r>
                    </a:p>
                  </a:txBody>
                  <a:tcPr marL="9525" marR="9525" marT="9525" marB="0" anchor="b">
                    <a:lnL>
                      <a:noFill/>
                    </a:lnL>
                    <a:lnR>
                      <a:noFill/>
                    </a:lnR>
                    <a:lnT>
                      <a:noFill/>
                    </a:lnT>
                    <a:lnB>
                      <a:noFill/>
                    </a:lnB>
                  </a:tcPr>
                </a:tc>
                <a:tc>
                  <a:txBody>
                    <a:bodyPr/>
                    <a:lstStyle/>
                    <a:p>
                      <a:pPr algn="r" fontAlgn="b"/>
                      <a:r>
                        <a:rPr lang="en-US" sz="1600" b="0" i="0" u="none" strike="noStrike">
                          <a:solidFill>
                            <a:srgbClr val="000000"/>
                          </a:solidFill>
                          <a:effectLst/>
                          <a:latin typeface="Calibri" panose="020F0502020204030204" pitchFamily="34" charset="0"/>
                        </a:rPr>
                        <a:t>3%</a:t>
                      </a:r>
                    </a:p>
                  </a:txBody>
                  <a:tcPr marL="9525" marR="9525" marT="9525" marB="0" anchor="b">
                    <a:lnL>
                      <a:noFill/>
                    </a:lnL>
                    <a:lnR>
                      <a:noFill/>
                    </a:lnR>
                    <a:lnT>
                      <a:noFill/>
                    </a:lnT>
                    <a:lnB>
                      <a:noFill/>
                    </a:lnB>
                  </a:tcPr>
                </a:tc>
                <a:tc>
                  <a:txBody>
                    <a:bodyPr/>
                    <a:lstStyle/>
                    <a:p>
                      <a:pPr algn="r" fontAlgn="b"/>
                      <a:r>
                        <a:rPr lang="en-US" sz="1600" b="0" i="0" u="none" strike="noStrike" dirty="0">
                          <a:solidFill>
                            <a:srgbClr val="000000"/>
                          </a:solidFill>
                          <a:effectLst/>
                          <a:latin typeface="Calibri" panose="020F0502020204030204" pitchFamily="34" charset="0"/>
                        </a:rPr>
                        <a:t>23%</a:t>
                      </a:r>
                    </a:p>
                  </a:txBody>
                  <a:tcPr marL="9525" marR="9525" marT="9525" marB="0" anchor="b">
                    <a:lnL>
                      <a:noFill/>
                    </a:lnL>
                    <a:lnR>
                      <a:noFill/>
                    </a:lnR>
                    <a:lnT>
                      <a:noFill/>
                    </a:lnT>
                    <a:lnB>
                      <a:noFill/>
                    </a:lnB>
                  </a:tcPr>
                </a:tc>
                <a:tc>
                  <a:txBody>
                    <a:bodyPr/>
                    <a:lstStyle/>
                    <a:p>
                      <a:pPr algn="r" fontAlgn="b"/>
                      <a:r>
                        <a:rPr lang="en-US" sz="1600" b="0" i="0" u="none" strike="noStrike" dirty="0">
                          <a:solidFill>
                            <a:srgbClr val="000000"/>
                          </a:solidFill>
                          <a:effectLst/>
                          <a:latin typeface="Calibri" panose="020F0502020204030204" pitchFamily="34" charset="0"/>
                        </a:rPr>
                        <a:t>8%</a:t>
                      </a:r>
                    </a:p>
                  </a:txBody>
                  <a:tcPr marL="9525" marR="9525" marT="9525" marB="0" anchor="b">
                    <a:lnL>
                      <a:noFill/>
                    </a:lnL>
                    <a:lnR>
                      <a:noFill/>
                    </a:lnR>
                    <a:lnT>
                      <a:noFill/>
                    </a:lnT>
                    <a:lnB>
                      <a:noFill/>
                    </a:lnB>
                  </a:tcPr>
                </a:tc>
                <a:tc>
                  <a:txBody>
                    <a:bodyPr/>
                    <a:lstStyle/>
                    <a:p>
                      <a:pPr algn="r" fontAlgn="b"/>
                      <a:r>
                        <a:rPr lang="en-US" sz="1600" b="0" i="0" u="none" strike="noStrike">
                          <a:solidFill>
                            <a:srgbClr val="FF0000"/>
                          </a:solidFill>
                          <a:effectLst/>
                          <a:latin typeface="Calibri" panose="020F0502020204030204" pitchFamily="34" charset="0"/>
                        </a:rPr>
                        <a:t>-11%</a:t>
                      </a:r>
                    </a:p>
                  </a:txBody>
                  <a:tcPr marL="9525" marR="9525" marT="9525" marB="0" anchor="b">
                    <a:lnL>
                      <a:noFill/>
                    </a:lnL>
                    <a:lnR>
                      <a:noFill/>
                    </a:lnR>
                    <a:lnT>
                      <a:noFill/>
                    </a:lnT>
                    <a:lnB>
                      <a:noFill/>
                    </a:lnB>
                  </a:tcPr>
                </a:tc>
              </a:tr>
              <a:tr h="190500">
                <a:tc>
                  <a:txBody>
                    <a:bodyPr/>
                    <a:lstStyle/>
                    <a:p>
                      <a:pPr algn="l" fontAlgn="b"/>
                      <a:r>
                        <a:rPr lang="en-US" sz="1600" b="0" i="0" u="none" strike="noStrike" dirty="0">
                          <a:solidFill>
                            <a:srgbClr val="000000"/>
                          </a:solidFill>
                          <a:effectLst/>
                          <a:latin typeface="Calibri" panose="020F0502020204030204" pitchFamily="34" charset="0"/>
                        </a:rPr>
                        <a:t>2014-15*</a:t>
                      </a:r>
                    </a:p>
                  </a:txBody>
                  <a:tcPr marL="9525" marR="9525" marT="9525" marB="0" anchor="b">
                    <a:lnL>
                      <a:noFill/>
                    </a:lnL>
                    <a:lnR>
                      <a:noFill/>
                    </a:lnR>
                    <a:lnT>
                      <a:noFill/>
                    </a:lnT>
                    <a:lnB>
                      <a:noFill/>
                    </a:lnB>
                    <a:solidFill>
                      <a:schemeClr val="accent3">
                        <a:lumMod val="75000"/>
                      </a:schemeClr>
                    </a:solidFill>
                  </a:tcPr>
                </a:tc>
                <a:tc>
                  <a:txBody>
                    <a:bodyPr/>
                    <a:lstStyle/>
                    <a:p>
                      <a:pPr algn="r" fontAlgn="b"/>
                      <a:r>
                        <a:rPr lang="en-US" sz="1600" b="0" i="0" u="none" strike="noStrike" dirty="0">
                          <a:solidFill>
                            <a:srgbClr val="000000"/>
                          </a:solidFill>
                          <a:effectLst/>
                          <a:latin typeface="Calibri" panose="020F0502020204030204" pitchFamily="34" charset="0"/>
                        </a:rPr>
                        <a:t>63%</a:t>
                      </a:r>
                    </a:p>
                  </a:txBody>
                  <a:tcPr marL="9525" marR="9525" marT="9525" marB="0" anchor="b">
                    <a:lnL>
                      <a:noFill/>
                    </a:lnL>
                    <a:lnR>
                      <a:noFill/>
                    </a:lnR>
                    <a:lnT>
                      <a:noFill/>
                    </a:lnT>
                    <a:lnB>
                      <a:noFill/>
                    </a:lnB>
                    <a:solidFill>
                      <a:schemeClr val="accent3">
                        <a:lumMod val="75000"/>
                      </a:schemeClr>
                    </a:solidFill>
                  </a:tcPr>
                </a:tc>
                <a:tc>
                  <a:txBody>
                    <a:bodyPr/>
                    <a:lstStyle/>
                    <a:p>
                      <a:pPr algn="r" fontAlgn="b"/>
                      <a:r>
                        <a:rPr lang="en-US" sz="1600" b="0" i="0" u="none" strike="noStrike" dirty="0">
                          <a:solidFill>
                            <a:srgbClr val="FF0000"/>
                          </a:solidFill>
                          <a:effectLst/>
                          <a:latin typeface="Calibri" panose="020F0502020204030204" pitchFamily="34" charset="0"/>
                        </a:rPr>
                        <a:t>-16%</a:t>
                      </a:r>
                    </a:p>
                  </a:txBody>
                  <a:tcPr marL="9525" marR="9525" marT="9525" marB="0" anchor="b">
                    <a:lnL>
                      <a:noFill/>
                    </a:lnL>
                    <a:lnR>
                      <a:noFill/>
                    </a:lnR>
                    <a:lnT>
                      <a:noFill/>
                    </a:lnT>
                    <a:lnB>
                      <a:noFill/>
                    </a:lnB>
                    <a:solidFill>
                      <a:schemeClr val="accent3">
                        <a:lumMod val="75000"/>
                      </a:schemeClr>
                    </a:solidFill>
                  </a:tcPr>
                </a:tc>
                <a:tc>
                  <a:txBody>
                    <a:bodyPr/>
                    <a:lstStyle/>
                    <a:p>
                      <a:pPr algn="r" fontAlgn="b"/>
                      <a:r>
                        <a:rPr lang="en-US" sz="1600" b="0" i="0" u="none" strike="noStrike" dirty="0">
                          <a:solidFill>
                            <a:srgbClr val="FF0000"/>
                          </a:solidFill>
                          <a:effectLst/>
                          <a:latin typeface="Calibri" panose="020F0502020204030204" pitchFamily="34" charset="0"/>
                        </a:rPr>
                        <a:t>-39%</a:t>
                      </a:r>
                    </a:p>
                  </a:txBody>
                  <a:tcPr marL="9525" marR="9525" marT="9525" marB="0" anchor="b">
                    <a:lnL>
                      <a:noFill/>
                    </a:lnL>
                    <a:lnR>
                      <a:noFill/>
                    </a:lnR>
                    <a:lnT>
                      <a:noFill/>
                    </a:lnT>
                    <a:lnB>
                      <a:noFill/>
                    </a:lnB>
                    <a:solidFill>
                      <a:schemeClr val="accent3">
                        <a:lumMod val="75000"/>
                      </a:schemeClr>
                    </a:solidFill>
                  </a:tcPr>
                </a:tc>
                <a:tc>
                  <a:txBody>
                    <a:bodyPr/>
                    <a:lstStyle/>
                    <a:p>
                      <a:pPr algn="r" fontAlgn="b"/>
                      <a:r>
                        <a:rPr lang="en-US" sz="1600" b="0" i="0" u="none" strike="noStrike" dirty="0">
                          <a:solidFill>
                            <a:srgbClr val="FF0000"/>
                          </a:solidFill>
                          <a:effectLst/>
                          <a:latin typeface="Calibri" panose="020F0502020204030204" pitchFamily="34" charset="0"/>
                        </a:rPr>
                        <a:t>-45%</a:t>
                      </a:r>
                    </a:p>
                  </a:txBody>
                  <a:tcPr marL="9525" marR="9525" marT="9525" marB="0" anchor="b">
                    <a:lnL>
                      <a:noFill/>
                    </a:lnL>
                    <a:lnR>
                      <a:noFill/>
                    </a:lnR>
                    <a:lnT>
                      <a:noFill/>
                    </a:lnT>
                    <a:lnB>
                      <a:noFill/>
                    </a:lnB>
                    <a:solidFill>
                      <a:schemeClr val="accent3">
                        <a:lumMod val="75000"/>
                      </a:schemeClr>
                    </a:solidFill>
                  </a:tcPr>
                </a:tc>
                <a:tc>
                  <a:txBody>
                    <a:bodyPr/>
                    <a:lstStyle/>
                    <a:p>
                      <a:pPr algn="r" fontAlgn="b"/>
                      <a:r>
                        <a:rPr lang="en-US" sz="1600" b="0" i="0" u="none" strike="noStrike" dirty="0">
                          <a:solidFill>
                            <a:srgbClr val="FF0000"/>
                          </a:solidFill>
                          <a:effectLst/>
                          <a:latin typeface="Calibri" panose="020F0502020204030204" pitchFamily="34" charset="0"/>
                        </a:rPr>
                        <a:t>-15%</a:t>
                      </a:r>
                    </a:p>
                  </a:txBody>
                  <a:tcPr marL="9525" marR="9525" marT="9525" marB="0" anchor="b">
                    <a:lnL>
                      <a:noFill/>
                    </a:lnL>
                    <a:lnR>
                      <a:noFill/>
                    </a:lnR>
                    <a:lnT>
                      <a:noFill/>
                    </a:lnT>
                    <a:lnB>
                      <a:noFill/>
                    </a:lnB>
                    <a:solidFill>
                      <a:schemeClr val="accent3">
                        <a:lumMod val="75000"/>
                      </a:schemeClr>
                    </a:solidFill>
                  </a:tcPr>
                </a:tc>
              </a:tr>
            </a:tbl>
          </a:graphicData>
        </a:graphic>
      </p:graphicFrame>
    </p:spTree>
    <p:extLst>
      <p:ext uri="{BB962C8B-B14F-4D97-AF65-F5344CB8AC3E}">
        <p14:creationId xmlns:p14="http://schemas.microsoft.com/office/powerpoint/2010/main" val="12160864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990367" y="1198619"/>
            <a:ext cx="718950" cy="4363981"/>
          </a:xfrm>
          <a:prstGeom prst="rect">
            <a:avLst/>
          </a:prstGeom>
          <a:solidFill>
            <a:schemeClr val="accent3">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14400" y="0"/>
            <a:ext cx="8229600" cy="1143000"/>
          </a:xfrm>
        </p:spPr>
        <p:txBody>
          <a:bodyPr/>
          <a:lstStyle/>
          <a:p>
            <a:r>
              <a:rPr lang="en-US" sz="2800" dirty="0" smtClean="0"/>
              <a:t>Growth is in Fentanyl Overdose Fatalities</a:t>
            </a:r>
            <a:br>
              <a:rPr lang="en-US" sz="2800" dirty="0" smtClean="0"/>
            </a:br>
            <a:r>
              <a:rPr lang="en-US" sz="1800" dirty="0" smtClean="0"/>
              <a:t>Prescription Opioid Fatalities 2007-2015*</a:t>
            </a:r>
            <a:br>
              <a:rPr lang="en-US" sz="1800" dirty="0" smtClean="0"/>
            </a:br>
            <a:r>
              <a:rPr lang="en-US" sz="1600" dirty="0" smtClean="0"/>
              <a:t>2015 data are incomplete. Presented here are predicted totals, subject to change. </a:t>
            </a:r>
            <a:endParaRPr lang="en-US" sz="1400"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2231015375"/>
              </p:ext>
            </p:extLst>
          </p:nvPr>
        </p:nvGraphicFramePr>
        <p:xfrm>
          <a:off x="990600" y="1236382"/>
          <a:ext cx="7924800" cy="543111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Table 3"/>
          <p:cNvGraphicFramePr>
            <a:graphicFrameLocks noGrp="1"/>
          </p:cNvGraphicFramePr>
          <p:nvPr>
            <p:extLst>
              <p:ext uri="{D42A27DB-BD31-4B8C-83A1-F6EECF244321}">
                <p14:modId xmlns:p14="http://schemas.microsoft.com/office/powerpoint/2010/main" val="2430927310"/>
              </p:ext>
            </p:extLst>
          </p:nvPr>
        </p:nvGraphicFramePr>
        <p:xfrm>
          <a:off x="1752600" y="6011182"/>
          <a:ext cx="4195822" cy="506730"/>
        </p:xfrm>
        <a:graphic>
          <a:graphicData uri="http://schemas.openxmlformats.org/drawingml/2006/table">
            <a:tbl>
              <a:tblPr/>
              <a:tblGrid>
                <a:gridCol w="1259775"/>
                <a:gridCol w="1104761"/>
                <a:gridCol w="1831286"/>
              </a:tblGrid>
              <a:tr h="199762">
                <a:tc>
                  <a:txBody>
                    <a:bodyPr/>
                    <a:lstStyle/>
                    <a:p>
                      <a:pPr algn="l" fontAlgn="b"/>
                      <a:r>
                        <a:rPr lang="en-US" sz="1600" b="0" i="0" u="none" strike="noStrike" dirty="0">
                          <a:solidFill>
                            <a:srgbClr val="000000"/>
                          </a:solidFill>
                          <a:effectLst/>
                          <a:latin typeface="Calibri" panose="020F0502020204030204" pitchFamily="34" charset="0"/>
                        </a:rPr>
                        <a:t>2013-14</a:t>
                      </a:r>
                    </a:p>
                  </a:txBody>
                  <a:tcPr marL="9525" marR="9525" marT="9525" marB="0" anchor="b">
                    <a:lnL>
                      <a:noFill/>
                    </a:lnL>
                    <a:lnR>
                      <a:noFill/>
                    </a:lnR>
                    <a:lnT>
                      <a:noFill/>
                    </a:lnT>
                    <a:lnB>
                      <a:noFill/>
                    </a:lnB>
                  </a:tcPr>
                </a:tc>
                <a:tc>
                  <a:txBody>
                    <a:bodyPr/>
                    <a:lstStyle/>
                    <a:p>
                      <a:pPr algn="r" fontAlgn="b"/>
                      <a:r>
                        <a:rPr lang="en-US" sz="1600" b="0" i="0" u="none" strike="noStrike" dirty="0" smtClean="0">
                          <a:solidFill>
                            <a:srgbClr val="000000"/>
                          </a:solidFill>
                          <a:effectLst/>
                          <a:latin typeface="Calibri" panose="020F0502020204030204" pitchFamily="34" charset="0"/>
                        </a:rPr>
                        <a:t>31%</a:t>
                      </a:r>
                      <a:endParaRPr lang="en-US" sz="16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r" fontAlgn="b"/>
                      <a:r>
                        <a:rPr lang="en-US" sz="1600" b="0" i="0" u="none" strike="noStrike" dirty="0" smtClean="0">
                          <a:solidFill>
                            <a:schemeClr val="tx1"/>
                          </a:solidFill>
                          <a:effectLst/>
                          <a:latin typeface="Calibri" panose="020F0502020204030204" pitchFamily="34" charset="0"/>
                        </a:rPr>
                        <a:t>3%</a:t>
                      </a:r>
                      <a:endParaRPr lang="en-US" sz="1600" b="0" i="0" u="none" strike="noStrike" dirty="0">
                        <a:solidFill>
                          <a:schemeClr val="tx1"/>
                        </a:solidFill>
                        <a:effectLst/>
                        <a:latin typeface="Calibri" panose="020F0502020204030204" pitchFamily="34" charset="0"/>
                      </a:endParaRPr>
                    </a:p>
                  </a:txBody>
                  <a:tcPr marL="9525" marR="9525" marT="9525" marB="0" anchor="b">
                    <a:lnL>
                      <a:noFill/>
                    </a:lnL>
                    <a:lnR>
                      <a:noFill/>
                    </a:lnR>
                    <a:lnT>
                      <a:noFill/>
                    </a:lnT>
                    <a:lnB>
                      <a:noFill/>
                    </a:lnB>
                  </a:tcPr>
                </a:tc>
              </a:tr>
              <a:tr h="199762">
                <a:tc>
                  <a:txBody>
                    <a:bodyPr/>
                    <a:lstStyle/>
                    <a:p>
                      <a:pPr algn="l" fontAlgn="b"/>
                      <a:r>
                        <a:rPr lang="en-US" sz="1600" b="0" i="0" u="none" strike="noStrike" dirty="0">
                          <a:solidFill>
                            <a:srgbClr val="000000"/>
                          </a:solidFill>
                          <a:effectLst/>
                          <a:latin typeface="Calibri" panose="020F0502020204030204" pitchFamily="34" charset="0"/>
                        </a:rPr>
                        <a:t>2014-15*</a:t>
                      </a:r>
                    </a:p>
                  </a:txBody>
                  <a:tcPr marL="9525" marR="9525" marT="9525" marB="0" anchor="b">
                    <a:lnL>
                      <a:noFill/>
                    </a:lnL>
                    <a:lnR>
                      <a:noFill/>
                    </a:lnR>
                    <a:lnT>
                      <a:noFill/>
                    </a:lnT>
                    <a:lnB>
                      <a:noFill/>
                    </a:lnB>
                    <a:solidFill>
                      <a:schemeClr val="accent3">
                        <a:lumMod val="75000"/>
                      </a:schemeClr>
                    </a:solidFill>
                  </a:tcPr>
                </a:tc>
                <a:tc>
                  <a:txBody>
                    <a:bodyPr/>
                    <a:lstStyle/>
                    <a:p>
                      <a:pPr algn="r" fontAlgn="b"/>
                      <a:r>
                        <a:rPr lang="en-US" sz="1600" b="0" i="0" u="none" strike="noStrike" dirty="0" smtClean="0">
                          <a:solidFill>
                            <a:schemeClr val="tx1"/>
                          </a:solidFill>
                          <a:effectLst/>
                          <a:latin typeface="Calibri" panose="020F0502020204030204" pitchFamily="34" charset="0"/>
                        </a:rPr>
                        <a:t>63%</a:t>
                      </a:r>
                      <a:endParaRPr lang="en-US" sz="1600" b="0" i="0" u="none" strike="noStrike" dirty="0">
                        <a:solidFill>
                          <a:schemeClr val="tx1"/>
                        </a:solidFill>
                        <a:effectLst/>
                        <a:latin typeface="Calibri" panose="020F0502020204030204" pitchFamily="34" charset="0"/>
                      </a:endParaRPr>
                    </a:p>
                  </a:txBody>
                  <a:tcPr marL="9525" marR="9525" marT="9525" marB="0" anchor="b">
                    <a:lnL>
                      <a:noFill/>
                    </a:lnL>
                    <a:lnR>
                      <a:noFill/>
                    </a:lnR>
                    <a:lnT>
                      <a:noFill/>
                    </a:lnT>
                    <a:lnB>
                      <a:noFill/>
                    </a:lnB>
                    <a:solidFill>
                      <a:schemeClr val="accent3">
                        <a:lumMod val="75000"/>
                      </a:schemeClr>
                    </a:solidFill>
                  </a:tcPr>
                </a:tc>
                <a:tc>
                  <a:txBody>
                    <a:bodyPr/>
                    <a:lstStyle/>
                    <a:p>
                      <a:pPr algn="r" fontAlgn="b"/>
                      <a:r>
                        <a:rPr lang="en-US" sz="1600" b="1" i="0" u="none" strike="noStrike" dirty="0" smtClean="0">
                          <a:solidFill>
                            <a:srgbClr val="FF0000"/>
                          </a:solidFill>
                          <a:effectLst/>
                          <a:latin typeface="Calibri" panose="020F0502020204030204" pitchFamily="34" charset="0"/>
                        </a:rPr>
                        <a:t>-18%</a:t>
                      </a:r>
                      <a:endParaRPr lang="en-US" sz="1600" b="1" i="0" u="none" strike="noStrike" dirty="0">
                        <a:solidFill>
                          <a:srgbClr val="FF0000"/>
                        </a:solidFill>
                        <a:effectLst/>
                        <a:latin typeface="Calibri" panose="020F0502020204030204" pitchFamily="34" charset="0"/>
                      </a:endParaRPr>
                    </a:p>
                  </a:txBody>
                  <a:tcPr marL="9525" marR="9525" marT="9525" marB="0" anchor="b">
                    <a:lnL>
                      <a:noFill/>
                    </a:lnL>
                    <a:lnR>
                      <a:noFill/>
                    </a:lnR>
                    <a:lnT>
                      <a:noFill/>
                    </a:lnT>
                    <a:lnB>
                      <a:noFill/>
                    </a:lnB>
                    <a:solidFill>
                      <a:schemeClr val="accent3">
                        <a:lumMod val="75000"/>
                      </a:schemeClr>
                    </a:solidFill>
                  </a:tcPr>
                </a:tc>
              </a:tr>
            </a:tbl>
          </a:graphicData>
        </a:graphic>
      </p:graphicFrame>
      <p:sp>
        <p:nvSpPr>
          <p:cNvPr id="7" name="Text Box 1"/>
          <p:cNvSpPr txBox="1"/>
          <p:nvPr/>
        </p:nvSpPr>
        <p:spPr>
          <a:xfrm>
            <a:off x="923453" y="6593188"/>
            <a:ext cx="7796497" cy="246221"/>
          </a:xfrm>
          <a:prstGeom prst="rect">
            <a:avLst/>
          </a:prstGeom>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800" dirty="0"/>
              <a:t>Data Source: OCME Fata</a:t>
            </a:r>
            <a:r>
              <a:rPr lang="en-US" sz="800" baseline="0" dirty="0"/>
              <a:t> Drug Overdose Quarterly Report </a:t>
            </a:r>
            <a:r>
              <a:rPr lang="en-US" sz="800" u="sng" dirty="0">
                <a:effectLst/>
                <a:hlinkClick r:id="rId3"/>
              </a:rPr>
              <a:t>http://</a:t>
            </a:r>
            <a:r>
              <a:rPr lang="en-US" sz="800" u="sng" dirty="0" smtClean="0">
                <a:effectLst/>
                <a:hlinkClick r:id="rId3"/>
              </a:rPr>
              <a:t>www.vdh.virginia.gov/medExam/ForensicEpidemiology.htm</a:t>
            </a:r>
            <a:r>
              <a:rPr lang="en-US" sz="800" dirty="0" smtClean="0"/>
              <a:t> </a:t>
            </a:r>
            <a:endParaRPr lang="en-US" sz="800" u="sng" dirty="0" smtClean="0">
              <a:effectLst/>
            </a:endParaRPr>
          </a:p>
          <a:p>
            <a:r>
              <a:rPr lang="en-US" sz="800" dirty="0"/>
              <a:t>*2015 data are incomplete.</a:t>
            </a:r>
            <a:r>
              <a:rPr lang="en-US" sz="800" u="sng" dirty="0" smtClean="0">
                <a:effectLst/>
              </a:rPr>
              <a:t> </a:t>
            </a:r>
            <a:endParaRPr lang="en-US" sz="800" dirty="0"/>
          </a:p>
        </p:txBody>
      </p:sp>
    </p:spTree>
    <p:extLst>
      <p:ext uri="{BB962C8B-B14F-4D97-AF65-F5344CB8AC3E}">
        <p14:creationId xmlns:p14="http://schemas.microsoft.com/office/powerpoint/2010/main" val="13811837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How Should We Count Fentanyl?</a:t>
            </a:r>
            <a:endParaRPr lang="en-US" sz="2800" dirty="0"/>
          </a:p>
        </p:txBody>
      </p:sp>
      <p:sp>
        <p:nvSpPr>
          <p:cNvPr id="3" name="Content Placeholder 2"/>
          <p:cNvSpPr>
            <a:spLocks noGrp="1"/>
          </p:cNvSpPr>
          <p:nvPr>
            <p:ph idx="1"/>
          </p:nvPr>
        </p:nvSpPr>
        <p:spPr>
          <a:xfrm>
            <a:off x="952500" y="1371600"/>
            <a:ext cx="7924800" cy="5029200"/>
          </a:xfrm>
        </p:spPr>
        <p:txBody>
          <a:bodyPr/>
          <a:lstStyle/>
          <a:p>
            <a:pPr>
              <a:spcBef>
                <a:spcPts val="1200"/>
              </a:spcBef>
              <a:spcAft>
                <a:spcPts val="600"/>
              </a:spcAft>
            </a:pPr>
            <a:r>
              <a:rPr lang="en-US" sz="2000" dirty="0"/>
              <a:t>Fentanyl is categorized as a prescription opioid because it is mass produced by pharmaceutical companies</a:t>
            </a:r>
            <a:r>
              <a:rPr lang="en-US" sz="2000" dirty="0" smtClean="0"/>
              <a:t>.</a:t>
            </a:r>
          </a:p>
          <a:p>
            <a:pPr>
              <a:spcBef>
                <a:spcPts val="1200"/>
              </a:spcBef>
              <a:spcAft>
                <a:spcPts val="600"/>
              </a:spcAft>
            </a:pPr>
            <a:r>
              <a:rPr lang="en-US" sz="2000" dirty="0" smtClean="0"/>
              <a:t>Recent surge is due to illicitly-produced fentanyl, </a:t>
            </a:r>
            <a:r>
              <a:rPr lang="en-US" sz="2000" b="1" i="1" dirty="0" smtClean="0"/>
              <a:t>not</a:t>
            </a:r>
            <a:r>
              <a:rPr lang="en-US" sz="2000" dirty="0" smtClean="0"/>
              <a:t> the prescription drug.</a:t>
            </a:r>
          </a:p>
          <a:p>
            <a:pPr>
              <a:spcBef>
                <a:spcPts val="1200"/>
              </a:spcBef>
              <a:spcAft>
                <a:spcPts val="600"/>
              </a:spcAft>
            </a:pPr>
            <a:r>
              <a:rPr lang="en-US" sz="2000" dirty="0" smtClean="0"/>
              <a:t>Illicit fentanyl appears to be produced in labs in Central and South America. Fentanyl derivatives (e.g., acetyl fentanyl) are produced in China.</a:t>
            </a:r>
          </a:p>
          <a:p>
            <a:pPr>
              <a:spcBef>
                <a:spcPts val="1200"/>
              </a:spcBef>
              <a:spcAft>
                <a:spcPts val="600"/>
              </a:spcAft>
            </a:pPr>
            <a:r>
              <a:rPr lang="en-US" sz="2000" dirty="0" smtClean="0"/>
              <a:t>Both the illicit fentanyl and derivatives are smuggled into the U.S. by Mexican drug cartels, sometimes mixed with heroin.</a:t>
            </a:r>
          </a:p>
          <a:p>
            <a:pPr>
              <a:spcBef>
                <a:spcPts val="1200"/>
              </a:spcBef>
              <a:spcAft>
                <a:spcPts val="600"/>
              </a:spcAft>
            </a:pPr>
            <a:r>
              <a:rPr lang="en-US" sz="2000" dirty="0" smtClean="0"/>
              <a:t>In prior analyses, fentanyl has been categorized with prescription drugs. Newer information indicates it would be more appropriate to look at it separately.</a:t>
            </a:r>
          </a:p>
        </p:txBody>
      </p:sp>
    </p:spTree>
    <p:extLst>
      <p:ext uri="{BB962C8B-B14F-4D97-AF65-F5344CB8AC3E}">
        <p14:creationId xmlns:p14="http://schemas.microsoft.com/office/powerpoint/2010/main" val="22363374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990367" y="1676400"/>
            <a:ext cx="718950" cy="4267200"/>
          </a:xfrm>
          <a:prstGeom prst="rect">
            <a:avLst/>
          </a:prstGeom>
          <a:solidFill>
            <a:schemeClr val="accent3">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914400" y="76200"/>
            <a:ext cx="8229600" cy="1143000"/>
          </a:xfrm>
          <a:noFill/>
          <a:ln w="9525">
            <a:noFill/>
            <a:miter lim="800000"/>
            <a:headEnd/>
            <a:tailEnd/>
          </a:ln>
          <a:effectLst/>
        </p:spPr>
        <p:txBody>
          <a:bodyPr vert="horz" wrap="square" lIns="91440" tIns="45720" rIns="91440" bIns="45720" numCol="1" anchor="ctr" anchorCtr="0" compatLnSpc="1">
            <a:prstTxWarp prst="textNoShape">
              <a:avLst/>
            </a:prstTxWarp>
          </a:bodyPr>
          <a:lstStyle/>
          <a:p>
            <a:r>
              <a:rPr lang="en-US" sz="2800" dirty="0" smtClean="0"/>
              <a:t>Overdose Fatalities</a:t>
            </a:r>
            <a:r>
              <a:rPr lang="en-US" sz="2400" dirty="0" smtClean="0"/>
              <a:t/>
            </a:r>
            <a:br>
              <a:rPr lang="en-US" sz="2400" dirty="0" smtClean="0"/>
            </a:br>
            <a:r>
              <a:rPr lang="en-US" sz="1600" dirty="0" smtClean="0"/>
              <a:t>Heroin vs Prescription Opioids vs Fentanyl &amp; </a:t>
            </a:r>
            <a:r>
              <a:rPr lang="en-US" sz="1600" dirty="0"/>
              <a:t>Derivatives</a:t>
            </a:r>
            <a:br>
              <a:rPr lang="en-US" sz="1600" dirty="0"/>
            </a:br>
            <a:r>
              <a:rPr lang="en-US" sz="1600" dirty="0"/>
              <a:t>2015 data are incomplete. Presented here are predicted totals, subject to </a:t>
            </a:r>
            <a:r>
              <a:rPr lang="en-US" sz="1600" dirty="0" smtClean="0"/>
              <a:t>change.</a:t>
            </a:r>
            <a:r>
              <a:rPr lang="en-US" sz="1800" dirty="0"/>
              <a:t/>
            </a:r>
            <a:br>
              <a:rPr lang="en-US" sz="1800" dirty="0"/>
            </a:br>
            <a:endParaRPr lang="en-US" sz="1800"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074630059"/>
              </p:ext>
            </p:extLst>
          </p:nvPr>
        </p:nvGraphicFramePr>
        <p:xfrm>
          <a:off x="990600" y="1600200"/>
          <a:ext cx="7924800" cy="50292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 Box 1"/>
          <p:cNvSpPr txBox="1"/>
          <p:nvPr/>
        </p:nvSpPr>
        <p:spPr>
          <a:xfrm>
            <a:off x="923453" y="6584135"/>
            <a:ext cx="7796497" cy="246221"/>
          </a:xfrm>
          <a:prstGeom prst="rect">
            <a:avLst/>
          </a:prstGeom>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800" dirty="0"/>
              <a:t>Data Source: OCME Fata</a:t>
            </a:r>
            <a:r>
              <a:rPr lang="en-US" sz="800" baseline="0" dirty="0"/>
              <a:t> Drug Overdose Quarterly Report </a:t>
            </a:r>
            <a:r>
              <a:rPr lang="en-US" sz="800" u="sng" dirty="0">
                <a:effectLst/>
                <a:hlinkClick r:id="rId4"/>
              </a:rPr>
              <a:t>http://</a:t>
            </a:r>
            <a:r>
              <a:rPr lang="en-US" sz="800" u="sng" dirty="0" smtClean="0">
                <a:effectLst/>
                <a:hlinkClick r:id="rId4"/>
              </a:rPr>
              <a:t>www.vdh.virginia.gov/medExam/ForensicEpidemiology.htm</a:t>
            </a:r>
            <a:r>
              <a:rPr lang="en-US" sz="800" u="sng" dirty="0" smtClean="0">
                <a:effectLst/>
              </a:rPr>
              <a:t>;</a:t>
            </a:r>
            <a:r>
              <a:rPr lang="en-US" sz="800" dirty="0" smtClean="0"/>
              <a:t> </a:t>
            </a:r>
            <a:endParaRPr lang="en-US" sz="800" u="sng" dirty="0" smtClean="0">
              <a:effectLst/>
            </a:endParaRPr>
          </a:p>
          <a:p>
            <a:r>
              <a:rPr lang="en-US" sz="800" dirty="0"/>
              <a:t>*2015 data are incomplete.</a:t>
            </a:r>
            <a:r>
              <a:rPr lang="en-US" sz="800" u="sng" dirty="0" smtClean="0">
                <a:effectLst/>
              </a:rPr>
              <a:t> </a:t>
            </a:r>
            <a:endParaRPr lang="en-US" sz="800" dirty="0"/>
          </a:p>
        </p:txBody>
      </p:sp>
    </p:spTree>
    <p:extLst>
      <p:ext uri="{BB962C8B-B14F-4D97-AF65-F5344CB8AC3E}">
        <p14:creationId xmlns:p14="http://schemas.microsoft.com/office/powerpoint/2010/main" val="2836698509"/>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SHOWBARVISIBLE" val="True"/>
  <p:tag name="CSVFORMAT" val="0"/>
  <p:tag name="COUNTDOWNSTYLE" val="-1"/>
  <p:tag name="COUNTDOWNSECONDS" val="10"/>
  <p:tag name="BACKUPSESSIONS" val="True"/>
  <p:tag name="REVIEWONLY" val="False"/>
  <p:tag name="RACEENDPOINTS" val="100"/>
  <p:tag name="PARTICIPANTSINLEADERBOARD" val="5"/>
  <p:tag name="BUBBLESIZEVISIBLE" val="True"/>
  <p:tag name="CUSTOMGRIDBACKCOLOR" val="-722948"/>
  <p:tag name="CUSTOMCELLBACKCOLOR3" val="-268652"/>
  <p:tag name="DISPLAYDEVICENUMBER" val="True"/>
  <p:tag name="AUTOSIZEGRID" val="True"/>
  <p:tag name="POLLINGCYCLE" val="2"/>
  <p:tag name="INCLUDENONRESPONDERS" val="False"/>
  <p:tag name="CORRECTPOINTVALUE" val="1"/>
  <p:tag name="ZEROBASED" val="False"/>
  <p:tag name="FIBDISPLAYRESULTS" val="True"/>
  <p:tag name="PRRESPONSE1" val="10"/>
  <p:tag name="PRRESPONSE5" val="6"/>
  <p:tag name="PRRESPONSE9" val="2"/>
  <p:tag name="ARTICULATE_PROJECT_OPEN" val="0"/>
  <p:tag name="USESECONDARYMONITOR" val="True"/>
  <p:tag name="ANSWERNOWTEXT" val="Answer Now"/>
  <p:tag name="INPUTSOURCE" val="1"/>
  <p:tag name="CHARTVALUEFORMAT" val="0%"/>
  <p:tag name="STDCHART" val="1"/>
  <p:tag name="TEAMSINLEADERBOARD" val="5"/>
  <p:tag name="BUBBLEGROUPING" val="3"/>
  <p:tag name="CUSTOMCELLBACKCOLOR2" val="-13395457"/>
  <p:tag name="DISPLAYDEVICEID" val="True"/>
  <p:tag name="GRIDPOSITION" val="1"/>
  <p:tag name="RESETCHARTS" val="True"/>
  <p:tag name="INCORRECTPOINTVALUE" val="0"/>
  <p:tag name="CHARTSCALE" val="True"/>
  <p:tag name="FIBDISPLAYKEYWORDS" val="True"/>
  <p:tag name="PRRESPONSE6" val="5"/>
  <p:tag name="SHOWFLASHWARNING" val="True"/>
  <p:tag name="EXPANDSHOWBAR" val="True"/>
  <p:tag name="RESPCOUNTERSTYLE" val="-1"/>
  <p:tag name="ALLOWDUPLICATES" val="False"/>
  <p:tag name="AUTOUPDATEALIASES" val="True"/>
  <p:tag name="MAXRESPONDERS" val="5"/>
  <p:tag name="CUSTOMCELLFORECOLOR" val="-16777216"/>
  <p:tag name="DISPLAYNAME" val="True"/>
  <p:tag name="GRIDFONTSIZE" val="12"/>
  <p:tag name="INCLUDEPPT" val="True"/>
  <p:tag name="AUTOADJUSTPARTRANGE" val="True"/>
  <p:tag name="PRRESPONSE2" val="9"/>
  <p:tag name="PRRESPONSE8" val="3"/>
  <p:tag name="POWERPOINTVERSION" val="12.0"/>
  <p:tag name="RESPCOUNTERFORMAT" val="0"/>
  <p:tag name="AUTOADVANCE" val="False"/>
  <p:tag name="SKIPREMAININGRACESLIDES" val="True"/>
  <p:tag name="CUSTOMCELLBACKCOLOR1" val="-657956"/>
  <p:tag name="GRIDROTATIONINTERVAL" val="2"/>
  <p:tag name="MULTIRESPDIVISOR" val="1"/>
  <p:tag name="ADVANCEDSETTINGSVIEW" val="False"/>
  <p:tag name="PRRESPONSE4" val="7"/>
  <p:tag name="TPVERSION" val="2008"/>
  <p:tag name="RESPTABLESTYLE" val="-1"/>
  <p:tag name="RACERSMAXDISPLAYED" val="5"/>
  <p:tag name="DEFAULTNUMTEAMS" val="5"/>
  <p:tag name="GRIDSIZE" val="{Width=800, Height=600}"/>
  <p:tag name="REALTIMEBACKUP" val="False"/>
  <p:tag name="PRRESPONSE3" val="8"/>
  <p:tag name="SAVECSVWITHSESSION" val="False"/>
  <p:tag name="BACKUPMAINTENANCE" val="7"/>
  <p:tag name="BUBBLEVALUEFORMAT" val="0.0"/>
  <p:tag name="CHARTCOLORS" val="0"/>
  <p:tag name="FIBNUMRESULTS" val="5"/>
  <p:tag name="ALWAYSOPENPOLL" val="False"/>
  <p:tag name="ROTATIONINTERVAL" val="2"/>
  <p:tag name="USESCHEMECOLORS" val="True"/>
  <p:tag name="REALTIMEBACKUPPATH" val="(None)"/>
  <p:tag name="BULLETTYPE" val="3"/>
  <p:tag name="BUBBLENAMEVISIBLE" val="True"/>
  <p:tag name="ALLOWUSERFEEDBACK" val="True"/>
  <p:tag name="ANSWERNOWSTYLE" val="-1"/>
  <p:tag name="GRIDOPACITY" val="90"/>
  <p:tag name="PRRESPONSE10" val="1"/>
  <p:tag name="CHARTLABELS" val="1"/>
  <p:tag name="RACEANIMATIONSPEED" val="3"/>
  <p:tag name="NUMRESPONSES" val="1"/>
  <p:tag name="CUSTOMCELLBACKCOLOR4" val="-8355712"/>
  <p:tag name="PRRESPONSE7" val="4"/>
  <p:tag name="FIBINCLUDEOTHER" val="True"/>
  <p:tag name="DELIMITERS" val="3.1"/>
  <p:tag name="TPFULLVERSION" val="4.3.2.1178"/>
  <p:tag name="INCLUDESESSION" val="True"/>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TM02892315[[fn=Wisp]]</Template>
  <TotalTime>58003</TotalTime>
  <Words>1241</Words>
  <Application>Microsoft Office PowerPoint</Application>
  <PresentationFormat>On-screen Show (4:3)</PresentationFormat>
  <Paragraphs>165</Paragraphs>
  <Slides>20</Slides>
  <Notes>6</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Default Design</vt:lpstr>
      <vt:lpstr>Health &amp; Criminal Justice  Data Committee  Report to the Governor’s Task Force on  Prescription Drug and Heroin Abuse Includes preliminary 2015 data  May 4, 2016</vt:lpstr>
      <vt:lpstr>Fatal Overdose in Virginia:  Prescription Opioids and Heroin 2015 data are incomplete. Presented here are predicted totals, subject to change.</vt:lpstr>
      <vt:lpstr>Virginia Prescription Opioid Data Hospitalizations &amp; Fatal Overdoses (Left Axis) and Cases Submitted to DFS (Right Axis)</vt:lpstr>
      <vt:lpstr>Virginia Heroin Data Hospital Discharges &amp; Fatal Overdoses (Left Axis) and Cases Submitted to DFS (Right Axis)</vt:lpstr>
      <vt:lpstr>Fatal “Prescription Opioid” Overdoses  2015 data are incomplete. Presented here are predicted totals, subject to change.</vt:lpstr>
      <vt:lpstr>“Prescription Opioid” Fatalities 2015 data are incomplete. Presented here are predicted totals, subject to change.  Not directly comparable with total combined fatalities. Some fatalities involve more than one prescription opioid.</vt:lpstr>
      <vt:lpstr>Growth is in Fentanyl Overdose Fatalities Prescription Opioid Fatalities 2007-2015* 2015 data are incomplete. Presented here are predicted totals, subject to change. </vt:lpstr>
      <vt:lpstr>How Should We Count Fentanyl?</vt:lpstr>
      <vt:lpstr>Overdose Fatalities Heroin vs Prescription Opioids vs Fentanyl &amp; Derivatives 2015 data are incomplete. Presented here are predicted totals, subject to change. </vt:lpstr>
      <vt:lpstr>Forms of Fentanyl – DFS Cases Prior to 2013, most Fentanyl samples were in the form of a transdermal patch</vt:lpstr>
      <vt:lpstr>Forms of Fentanyl – DFS Cases Beginning in late 2013, other forms of Fentanyl became much more common</vt:lpstr>
      <vt:lpstr>Prescription Opioid DFS Cases 2015 Data Are Preliminary and Expected to Rise</vt:lpstr>
      <vt:lpstr>DFS Case Distribution Across Virginia  Fentanyl(Patch) Compares with Rx Opioid; Fentanyl(Other) Compares with Heroin 2015 Cases submitted to DFS, Rate per 100,000, By Health District</vt:lpstr>
      <vt:lpstr>DFS Prescription Opioid Cases, By Health District Cases submitted to DFS, Rate per 100,000, By Health District 2015 Data Are Preliminary and Expected to Rise Includes Fentanyl (Patch), excludes other forms of Fentanyl</vt:lpstr>
      <vt:lpstr>DFS Heroin Cases, By Health District Cases submitted to DFS, Rate per 100,000, By Health District 2015 Data Are Preliminary and Expected to Rise</vt:lpstr>
      <vt:lpstr>DFS Fentanyl &amp; Derivatives Cases, By Health District Cases submitted to DFS, Rate per 100,000, By Health District 2015 Data Are Preliminary and Expected to Rise</vt:lpstr>
      <vt:lpstr>Cases Submitted to DFS Heroin vs Prescription Opioids (Left Axis) vs  Fentanyl &amp; Derivatives (Right Axis) 2015 data are incomplete.</vt:lpstr>
      <vt:lpstr>Fatalities: Fentanyl and/or Heroin 2015 data are incomplete. Presented here are predicted totals, subject to change. </vt:lpstr>
      <vt:lpstr>Conclusions</vt:lpstr>
      <vt:lpstr>Acknowledgments  </vt:lpstr>
    </vt:vector>
  </TitlesOfParts>
  <Company>Virginia IT Infrastructure Partnership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lhyman</dc:creator>
  <cp:lastModifiedBy>Laura Rothrock</cp:lastModifiedBy>
  <cp:revision>1284</cp:revision>
  <cp:lastPrinted>2015-11-04T01:48:38Z</cp:lastPrinted>
  <dcterms:created xsi:type="dcterms:W3CDTF">2010-04-23T15:26:59Z</dcterms:created>
  <dcterms:modified xsi:type="dcterms:W3CDTF">2016-05-05T14:26:30Z</dcterms:modified>
</cp:coreProperties>
</file>