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5" r:id="rId3"/>
    <p:sldMasterId id="2147483687" r:id="rId4"/>
  </p:sldMasterIdLst>
  <p:notesMasterIdLst>
    <p:notesMasterId r:id="rId44"/>
  </p:notesMasterIdLst>
  <p:sldIdLst>
    <p:sldId id="365" r:id="rId5"/>
    <p:sldId id="364" r:id="rId6"/>
    <p:sldId id="363" r:id="rId7"/>
    <p:sldId id="347" r:id="rId8"/>
    <p:sldId id="385" r:id="rId9"/>
    <p:sldId id="349" r:id="rId10"/>
    <p:sldId id="350" r:id="rId11"/>
    <p:sldId id="352" r:id="rId12"/>
    <p:sldId id="370" r:id="rId13"/>
    <p:sldId id="356" r:id="rId14"/>
    <p:sldId id="334" r:id="rId15"/>
    <p:sldId id="335" r:id="rId16"/>
    <p:sldId id="371" r:id="rId17"/>
    <p:sldId id="374" r:id="rId18"/>
    <p:sldId id="336" r:id="rId19"/>
    <p:sldId id="340" r:id="rId20"/>
    <p:sldId id="341" r:id="rId21"/>
    <p:sldId id="386" r:id="rId22"/>
    <p:sldId id="387" r:id="rId23"/>
    <p:sldId id="388" r:id="rId24"/>
    <p:sldId id="396" r:id="rId25"/>
    <p:sldId id="397" r:id="rId26"/>
    <p:sldId id="392" r:id="rId27"/>
    <p:sldId id="393" r:id="rId28"/>
    <p:sldId id="394" r:id="rId29"/>
    <p:sldId id="292" r:id="rId30"/>
    <p:sldId id="293" r:id="rId31"/>
    <p:sldId id="294" r:id="rId32"/>
    <p:sldId id="295" r:id="rId33"/>
    <p:sldId id="368" r:id="rId34"/>
    <p:sldId id="367" r:id="rId35"/>
    <p:sldId id="398" r:id="rId36"/>
    <p:sldId id="399" r:id="rId37"/>
    <p:sldId id="400" r:id="rId38"/>
    <p:sldId id="383" r:id="rId39"/>
    <p:sldId id="377" r:id="rId40"/>
    <p:sldId id="378" r:id="rId41"/>
    <p:sldId id="380" r:id="rId42"/>
    <p:sldId id="38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99" autoAdjust="0"/>
  </p:normalViewPr>
  <p:slideViewPr>
    <p:cSldViewPr>
      <p:cViewPr varScale="1">
        <p:scale>
          <a:sx n="92" d="100"/>
          <a:sy n="92" d="100"/>
        </p:scale>
        <p:origin x="-45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0354443841071602E-2"/>
          <c:y val="5.4547244094488197E-2"/>
          <c:w val="0.88792141822789405"/>
          <c:h val="0.73467933356156601"/>
        </c:manualLayout>
      </c:layout>
      <c:barChart>
        <c:barDir val="col"/>
        <c:grouping val="clustered"/>
        <c:varyColors val="0"/>
        <c:ser>
          <c:idx val="0"/>
          <c:order val="0"/>
          <c:tx>
            <c:strRef>
              <c:f>Sheet1!$B$1</c:f>
              <c:strCache>
                <c:ptCount val="1"/>
                <c:pt idx="0">
                  <c:v>2011 - 2 Deaths</c:v>
                </c:pt>
              </c:strCache>
            </c:strRef>
          </c:tx>
          <c:spPr>
            <a:solidFill>
              <a:schemeClr val="accent2"/>
            </a:solidFill>
          </c:spPr>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General</c:formatCode>
                <c:ptCount val="6"/>
                <c:pt idx="0">
                  <c:v>2</c:v>
                </c:pt>
                <c:pt idx="1">
                  <c:v>0</c:v>
                </c:pt>
                <c:pt idx="2">
                  <c:v>0</c:v>
                </c:pt>
              </c:numCache>
            </c:numRef>
          </c:val>
        </c:ser>
        <c:ser>
          <c:idx val="1"/>
          <c:order val="1"/>
          <c:tx>
            <c:strRef>
              <c:f>Sheet1!$C$1</c:f>
              <c:strCache>
                <c:ptCount val="1"/>
                <c:pt idx="0">
                  <c:v>2012 - 1 Death</c:v>
                </c:pt>
              </c:strCache>
            </c:strRef>
          </c:tx>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General</c:formatCode>
                <c:ptCount val="6"/>
                <c:pt idx="0">
                  <c:v>0</c:v>
                </c:pt>
                <c:pt idx="1">
                  <c:v>1</c:v>
                </c:pt>
                <c:pt idx="2">
                  <c:v>0</c:v>
                </c:pt>
              </c:numCache>
            </c:numRef>
          </c:val>
        </c:ser>
        <c:ser>
          <c:idx val="2"/>
          <c:order val="2"/>
          <c:tx>
            <c:strRef>
              <c:f>Sheet1!$D$1</c:f>
              <c:strCache>
                <c:ptCount val="1"/>
                <c:pt idx="0">
                  <c:v>2013 - 21 Deaths</c:v>
                </c:pt>
              </c:strCache>
            </c:strRef>
          </c:tx>
          <c:spPr>
            <a:solidFill>
              <a:schemeClr val="accent2"/>
            </a:solidFill>
          </c:spPr>
          <c:invertIfNegative val="0"/>
          <c:dLbls>
            <c:dLbl>
              <c:idx val="0"/>
              <c:layout>
                <c:manualLayout>
                  <c:x val="-1.41242937853107E-3"/>
                  <c:y val="-5.7971014492753603E-2"/>
                </c:manualLayout>
              </c:layout>
              <c:tx>
                <c:rich>
                  <a:bodyPr/>
                  <a:lstStyle/>
                  <a:p>
                    <a:r>
                      <a:rPr lang="en-US" dirty="0" smtClean="0"/>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6231884057971002E-2"/>
                </c:manualLayout>
              </c:layout>
              <c:tx>
                <c:rich>
                  <a:bodyPr/>
                  <a:lstStyle/>
                  <a:p>
                    <a:r>
                      <a:rPr lang="en-US" dirty="0" smtClean="0"/>
                      <a: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Sheet1!$D$2:$D$7</c:f>
              <c:numCache>
                <c:formatCode>General</c:formatCode>
                <c:ptCount val="6"/>
                <c:pt idx="0">
                  <c:v>0</c:v>
                </c:pt>
                <c:pt idx="1">
                  <c:v>0</c:v>
                </c:pt>
                <c:pt idx="2">
                  <c:v>21</c:v>
                </c:pt>
              </c:numCache>
            </c:numRef>
          </c:val>
        </c:ser>
        <c:ser>
          <c:idx val="3"/>
          <c:order val="3"/>
          <c:tx>
            <c:strRef>
              <c:f>Sheet1!$E$1</c:f>
              <c:strCache>
                <c:ptCount val="1"/>
                <c:pt idx="0">
                  <c:v>2014 - 23  Deaths YTD</c:v>
                </c:pt>
              </c:strCache>
            </c:strRef>
          </c:tx>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Sheet1!$E$2:$E$7</c:f>
              <c:numCache>
                <c:formatCode>General</c:formatCode>
                <c:ptCount val="6"/>
                <c:pt idx="3">
                  <c:v>33</c:v>
                </c:pt>
              </c:numCache>
            </c:numRef>
          </c:val>
        </c:ser>
        <c:ser>
          <c:idx val="4"/>
          <c:order val="4"/>
          <c:tx>
            <c:strRef>
              <c:f>Sheet1!$F$1</c:f>
              <c:strCache>
                <c:ptCount val="1"/>
                <c:pt idx="0">
                  <c:v>2015 - 23  Deaths YTD</c:v>
                </c:pt>
              </c:strCache>
            </c:strRef>
          </c:tx>
          <c:spPr>
            <a:solidFill>
              <a:schemeClr val="accent2"/>
            </a:solidFill>
          </c:spPr>
          <c:invertIfNegative val="0"/>
          <c:dLbls>
            <c:dLbl>
              <c:idx val="5"/>
              <c:tx>
                <c:rich>
                  <a:bodyPr/>
                  <a:lstStyle/>
                  <a:p>
                    <a:r>
                      <a:rPr lang="en-US" dirty="0" smtClean="0"/>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Sheet1!$F$2:$F$7</c:f>
              <c:numCache>
                <c:formatCode>General</c:formatCode>
                <c:ptCount val="6"/>
                <c:pt idx="4">
                  <c:v>30</c:v>
                </c:pt>
                <c:pt idx="5">
                  <c:v>6</c:v>
                </c:pt>
              </c:numCache>
            </c:numRef>
          </c:val>
        </c:ser>
        <c:dLbls>
          <c:showLegendKey val="0"/>
          <c:showVal val="0"/>
          <c:showCatName val="0"/>
          <c:showSerName val="0"/>
          <c:showPercent val="0"/>
          <c:showBubbleSize val="0"/>
        </c:dLbls>
        <c:gapWidth val="227"/>
        <c:overlap val="100"/>
        <c:axId val="103947648"/>
        <c:axId val="103949440"/>
      </c:barChart>
      <c:catAx>
        <c:axId val="103947648"/>
        <c:scaling>
          <c:orientation val="minMax"/>
        </c:scaling>
        <c:delete val="0"/>
        <c:axPos val="b"/>
        <c:numFmt formatCode="General" sourceLinked="1"/>
        <c:majorTickMark val="out"/>
        <c:minorTickMark val="none"/>
        <c:tickLblPos val="nextTo"/>
        <c:crossAx val="103949440"/>
        <c:crosses val="autoZero"/>
        <c:auto val="1"/>
        <c:lblAlgn val="ctr"/>
        <c:lblOffset val="100"/>
        <c:noMultiLvlLbl val="0"/>
      </c:catAx>
      <c:valAx>
        <c:axId val="103949440"/>
        <c:scaling>
          <c:orientation val="minMax"/>
        </c:scaling>
        <c:delete val="0"/>
        <c:axPos val="l"/>
        <c:majorGridlines/>
        <c:numFmt formatCode="General" sourceLinked="1"/>
        <c:majorTickMark val="out"/>
        <c:minorTickMark val="none"/>
        <c:tickLblPos val="nextTo"/>
        <c:crossAx val="103947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Winchester Medical Center</a:t>
            </a:r>
          </a:p>
          <a:p>
            <a:pPr>
              <a:defRPr/>
            </a:pPr>
            <a:r>
              <a:rPr lang="en-US"/>
              <a:t>2012-2015</a:t>
            </a:r>
          </a:p>
        </c:rich>
      </c:tx>
      <c:overlay val="0"/>
    </c:title>
    <c:autoTitleDeleted val="0"/>
    <c:plotArea>
      <c:layout/>
      <c:barChart>
        <c:barDir val="col"/>
        <c:grouping val="clustered"/>
        <c:varyColors val="0"/>
        <c:ser>
          <c:idx val="1"/>
          <c:order val="0"/>
          <c:tx>
            <c:strRef>
              <c:f>'Chart Data'!$B$35</c:f>
              <c:strCache>
                <c:ptCount val="1"/>
                <c:pt idx="0">
                  <c:v>Methdone/Morphine Babies</c:v>
                </c:pt>
              </c:strCache>
            </c:strRef>
          </c:tx>
          <c:spPr>
            <a:solidFill>
              <a:srgbClr val="008E40"/>
            </a:solidFill>
          </c:spPr>
          <c:invertIfNegative val="0"/>
          <c:dPt>
            <c:idx val="0"/>
            <c:invertIfNegative val="0"/>
            <c:bubble3D val="0"/>
            <c:spPr>
              <a:solidFill>
                <a:srgbClr val="121AB8"/>
              </a:solidFill>
            </c:spPr>
          </c:dPt>
          <c:dPt>
            <c:idx val="1"/>
            <c:invertIfNegative val="0"/>
            <c:bubble3D val="0"/>
          </c:dPt>
          <c:dLbls>
            <c:dLbl>
              <c:idx val="0"/>
              <c:layout>
                <c:manualLayout>
                  <c:x val="0"/>
                  <c:y val="3.10937695288089E-2"/>
                </c:manualLayout>
              </c:layout>
              <c:tx>
                <c:rich>
                  <a:bodyPr/>
                  <a:lstStyle/>
                  <a:p>
                    <a:pPr>
                      <a:defRPr sz="1200">
                        <a:solidFill>
                          <a:schemeClr val="bg1"/>
                        </a:solidFill>
                        <a:latin typeface="Times New Roman" panose="02020603050405020304" pitchFamily="18" charset="0"/>
                        <a:cs typeface="Times New Roman" panose="02020603050405020304" pitchFamily="18" charset="0"/>
                      </a:defRPr>
                    </a:pPr>
                    <a:r>
                      <a:rPr lang="en-US" sz="1200">
                        <a:solidFill>
                          <a:schemeClr val="bg1"/>
                        </a:solidFill>
                        <a:latin typeface="Times New Roman" panose="02020603050405020304" pitchFamily="18" charset="0"/>
                        <a:cs typeface="Times New Roman" panose="02020603050405020304" pitchFamily="18" charset="0"/>
                      </a:rPr>
                      <a:t> </a:t>
                    </a:r>
                    <a:r>
                      <a:rPr lang="en-US" sz="1200" b="1">
                        <a:solidFill>
                          <a:schemeClr val="bg1"/>
                        </a:solidFill>
                        <a:latin typeface="Times New Roman" panose="02020603050405020304" pitchFamily="18" charset="0"/>
                        <a:cs typeface="Times New Roman" panose="02020603050405020304" pitchFamily="18" charset="0"/>
                      </a:rPr>
                      <a:t>1.6</a:t>
                    </a:r>
                    <a:endParaRPr lang="en-US" sz="900" b="1">
                      <a:solidFill>
                        <a:schemeClr val="bg1"/>
                      </a:solidFill>
                    </a:endParaRPr>
                  </a:p>
                </c:rich>
              </c:tx>
              <c:spPr/>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200">
                        <a:solidFill>
                          <a:schemeClr val="bg1"/>
                        </a:solidFill>
                        <a:latin typeface="Times New Roman" panose="02020603050405020304" pitchFamily="18" charset="0"/>
                        <a:cs typeface="Times New Roman" panose="02020603050405020304" pitchFamily="18" charset="0"/>
                      </a:rPr>
                      <a:t> </a:t>
                    </a:r>
                    <a:r>
                      <a:rPr lang="en-US" sz="1200" b="1">
                        <a:solidFill>
                          <a:schemeClr val="bg1"/>
                        </a:solidFill>
                        <a:latin typeface="Times New Roman" panose="02020603050405020304" pitchFamily="18" charset="0"/>
                        <a:cs typeface="Times New Roman" panose="02020603050405020304" pitchFamily="18" charset="0"/>
                      </a:rPr>
                      <a:t>23.3</a:t>
                    </a:r>
                    <a:endParaRPr lang="en-US" b="1">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200" b="1">
                        <a:solidFill>
                          <a:schemeClr val="bg1"/>
                        </a:solidFill>
                        <a:latin typeface="Times New Roman" panose="02020603050405020304" pitchFamily="18" charset="0"/>
                        <a:cs typeface="Times New Roman" panose="02020603050405020304" pitchFamily="18" charset="0"/>
                      </a:rPr>
                      <a:t> 18.0</a:t>
                    </a:r>
                    <a:endParaRPr lang="en-US" b="1">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200">
                        <a:solidFill>
                          <a:schemeClr val="bg1"/>
                        </a:solidFill>
                        <a:latin typeface="Times New Roman" panose="02020603050405020304" pitchFamily="18" charset="0"/>
                        <a:cs typeface="Times New Roman" panose="02020603050405020304" pitchFamily="18" charset="0"/>
                      </a:rPr>
                      <a:t> </a:t>
                    </a:r>
                    <a:r>
                      <a:rPr lang="en-US" sz="1200" b="1">
                        <a:solidFill>
                          <a:schemeClr val="bg1"/>
                        </a:solidFill>
                        <a:latin typeface="Times New Roman" panose="02020603050405020304" pitchFamily="18" charset="0"/>
                        <a:cs typeface="Times New Roman" panose="02020603050405020304" pitchFamily="18" charset="0"/>
                      </a:rPr>
                      <a:t>22.3</a:t>
                    </a:r>
                    <a:endParaRPr lang="en-US" b="1">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200">
                        <a:solidFill>
                          <a:schemeClr val="bg1"/>
                        </a:solidFill>
                        <a:latin typeface="Times New Roman" panose="02020603050405020304" pitchFamily="18" charset="0"/>
                        <a:cs typeface="Times New Roman" panose="02020603050405020304" pitchFamily="18" charset="0"/>
                      </a:rPr>
                      <a:t> </a:t>
                    </a:r>
                    <a:r>
                      <a:rPr lang="en-US" sz="1200" b="1">
                        <a:solidFill>
                          <a:schemeClr val="bg1"/>
                        </a:solidFill>
                        <a:latin typeface="Times New Roman" panose="02020603050405020304" pitchFamily="18" charset="0"/>
                        <a:cs typeface="Times New Roman" panose="02020603050405020304" pitchFamily="18" charset="0"/>
                      </a:rPr>
                      <a:t>23.2</a:t>
                    </a:r>
                    <a:endParaRPr lang="en-US" b="1">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z="1200">
                        <a:solidFill>
                          <a:schemeClr val="bg1"/>
                        </a:solidFill>
                        <a:latin typeface="Times New Roman" panose="02020603050405020304" pitchFamily="18" charset="0"/>
                        <a:cs typeface="Times New Roman" panose="02020603050405020304" pitchFamily="18" charset="0"/>
                      </a:rPr>
                      <a:t> </a:t>
                    </a:r>
                    <a:r>
                      <a:rPr lang="en-US" sz="1200" b="1">
                        <a:solidFill>
                          <a:schemeClr val="bg1"/>
                        </a:solidFill>
                        <a:latin typeface="Times New Roman" panose="02020603050405020304" pitchFamily="18" charset="0"/>
                        <a:cs typeface="Times New Roman" panose="02020603050405020304" pitchFamily="18" charset="0"/>
                      </a:rPr>
                      <a:t>23.2</a:t>
                    </a:r>
                    <a:endParaRPr lang="en-US" b="1">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bg1"/>
                    </a:solidFill>
                    <a:latin typeface="Times New Roman" panose="02020603050405020304" pitchFamily="18" charset="0"/>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'Chart Data'!$A$35:$E$37</c:f>
              <c:multiLvlStrCache>
                <c:ptCount val="5"/>
                <c:lvl>
                  <c:pt idx="0">
                    <c:v>Nursery-7,850</c:v>
                  </c:pt>
                  <c:pt idx="1">
                    <c:v>20 </c:v>
                  </c:pt>
                  <c:pt idx="2">
                    <c:v>37 </c:v>
                  </c:pt>
                  <c:pt idx="3">
                    <c:v>43 </c:v>
                  </c:pt>
                  <c:pt idx="4">
                    <c:v>65 </c:v>
                  </c:pt>
                </c:lvl>
                <c:lvl>
                  <c:pt idx="0">
                    <c:v>2012-2015</c:v>
                  </c:pt>
                  <c:pt idx="1">
                    <c:v>2012</c:v>
                  </c:pt>
                  <c:pt idx="2">
                    <c:v>2013</c:v>
                  </c:pt>
                  <c:pt idx="3">
                    <c:v>2014</c:v>
                  </c:pt>
                  <c:pt idx="4">
                    <c:v>2015</c:v>
                  </c:pt>
                </c:lvl>
                <c:lvl>
                  <c:pt idx="0">
                    <c:v>Non-Drug Exposed Babies</c:v>
                  </c:pt>
                  <c:pt idx="1">
                    <c:v>Methdone/Morphine Babies</c:v>
                  </c:pt>
                </c:lvl>
              </c:multiLvlStrCache>
            </c:multiLvlStrRef>
          </c:cat>
          <c:val>
            <c:numRef>
              <c:f>'Chart Data'!$A$38:$E$38</c:f>
              <c:numCache>
                <c:formatCode>_("$"* #,##0_);_("$"* \(#,##0\);_("$"* "-"??_);_(@_)</c:formatCode>
                <c:ptCount val="5"/>
                <c:pt idx="0">
                  <c:v>1537</c:v>
                </c:pt>
                <c:pt idx="1">
                  <c:v>34525</c:v>
                </c:pt>
                <c:pt idx="2">
                  <c:v>29506</c:v>
                </c:pt>
                <c:pt idx="3">
                  <c:v>42186</c:v>
                </c:pt>
                <c:pt idx="4">
                  <c:v>56166</c:v>
                </c:pt>
              </c:numCache>
            </c:numRef>
          </c:val>
        </c:ser>
        <c:dLbls>
          <c:showLegendKey val="0"/>
          <c:showVal val="0"/>
          <c:showCatName val="0"/>
          <c:showSerName val="0"/>
          <c:showPercent val="0"/>
          <c:showBubbleSize val="0"/>
        </c:dLbls>
        <c:gapWidth val="150"/>
        <c:axId val="95311360"/>
        <c:axId val="95312896"/>
      </c:barChart>
      <c:catAx>
        <c:axId val="95311360"/>
        <c:scaling>
          <c:orientation val="minMax"/>
        </c:scaling>
        <c:delete val="0"/>
        <c:axPos val="b"/>
        <c:numFmt formatCode="General" sourceLinked="0"/>
        <c:majorTickMark val="out"/>
        <c:minorTickMark val="none"/>
        <c:tickLblPos val="nextTo"/>
        <c:txPr>
          <a:bodyPr/>
          <a:lstStyle/>
          <a:p>
            <a:pPr>
              <a:defRPr b="1"/>
            </a:pPr>
            <a:endParaRPr lang="en-US"/>
          </a:p>
        </c:txPr>
        <c:crossAx val="95312896"/>
        <c:crosses val="autoZero"/>
        <c:auto val="1"/>
        <c:lblAlgn val="ctr"/>
        <c:lblOffset val="100"/>
        <c:noMultiLvlLbl val="0"/>
      </c:catAx>
      <c:valAx>
        <c:axId val="95312896"/>
        <c:scaling>
          <c:orientation val="minMax"/>
        </c:scaling>
        <c:delete val="0"/>
        <c:axPos val="l"/>
        <c:majorGridlines/>
        <c:numFmt formatCode="_(&quot;$&quot;* #,##0_);_(&quot;$&quot;* \(#,##0\);_(&quot;$&quot;* &quot;-&quot;??_);_(@_)" sourceLinked="1"/>
        <c:majorTickMark val="out"/>
        <c:minorTickMark val="none"/>
        <c:tickLblPos val="nextTo"/>
        <c:txPr>
          <a:bodyPr/>
          <a:lstStyle/>
          <a:p>
            <a:pPr>
              <a:defRPr b="1"/>
            </a:pPr>
            <a:endParaRPr lang="en-US"/>
          </a:p>
        </c:txPr>
        <c:crossAx val="95311360"/>
        <c:crosses val="autoZero"/>
        <c:crossBetween val="between"/>
      </c:valAx>
    </c:plotArea>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58005249343801E-2"/>
          <c:y val="5.3112033195020801E-2"/>
          <c:w val="0.80843415017048104"/>
          <c:h val="0.88258921161825699"/>
        </c:manualLayout>
      </c:layout>
      <c:lineChart>
        <c:grouping val="standard"/>
        <c:varyColors val="0"/>
        <c:ser>
          <c:idx val="1"/>
          <c:order val="0"/>
          <c:tx>
            <c:strRef>
              <c:f>Sheet1!$A$35</c:f>
              <c:strCache>
                <c:ptCount val="1"/>
                <c:pt idx="0">
                  <c:v>Frederick</c:v>
                </c:pt>
              </c:strCache>
            </c:strRef>
          </c:tx>
          <c:spPr>
            <a:ln>
              <a:solidFill>
                <a:srgbClr val="0070C0"/>
              </a:solidFill>
            </a:ln>
          </c:spPr>
          <c:marker>
            <c:spPr>
              <a:solidFill>
                <a:schemeClr val="accent2"/>
              </a:solidFill>
              <a:ln w="44450">
                <a:solidFill>
                  <a:srgbClr val="0070C0"/>
                </a:solidFill>
              </a:ln>
            </c:spPr>
          </c:marker>
          <c:dPt>
            <c:idx val="1"/>
            <c:bubble3D val="0"/>
            <c:spPr>
              <a:ln w="44450">
                <a:solidFill>
                  <a:srgbClr val="0070C0"/>
                </a:solidFill>
              </a:ln>
            </c:spPr>
          </c:dPt>
          <c:dPt>
            <c:idx val="2"/>
            <c:bubble3D val="0"/>
            <c:spPr>
              <a:ln w="44450">
                <a:solidFill>
                  <a:srgbClr val="0070C0"/>
                </a:solidFill>
              </a:ln>
            </c:spPr>
          </c:dPt>
          <c:dPt>
            <c:idx val="3"/>
            <c:bubble3D val="0"/>
            <c:spPr>
              <a:ln w="44450">
                <a:solidFill>
                  <a:srgbClr val="0070C0"/>
                </a:solidFill>
              </a:ln>
            </c:spPr>
          </c:dPt>
          <c:dPt>
            <c:idx val="4"/>
            <c:bubble3D val="0"/>
            <c:spPr>
              <a:ln w="44450">
                <a:solidFill>
                  <a:srgbClr val="0070C0"/>
                </a:solidFill>
              </a:ln>
            </c:spPr>
          </c:dPt>
          <c:dPt>
            <c:idx val="5"/>
            <c:bubble3D val="0"/>
            <c:spPr>
              <a:ln w="44450">
                <a:solidFill>
                  <a:srgbClr val="0070C0"/>
                </a:solidFill>
              </a:ln>
            </c:spPr>
          </c:dPt>
          <c:cat>
            <c:strRef>
              <c:f>Sheet1!$B$34:$G$34</c:f>
              <c:strCache>
                <c:ptCount val="6"/>
                <c:pt idx="0">
                  <c:v>FY2010</c:v>
                </c:pt>
                <c:pt idx="1">
                  <c:v>FY2011</c:v>
                </c:pt>
                <c:pt idx="2">
                  <c:v>FY2012</c:v>
                </c:pt>
                <c:pt idx="3">
                  <c:v>FY2013</c:v>
                </c:pt>
                <c:pt idx="4">
                  <c:v>FY2014</c:v>
                </c:pt>
                <c:pt idx="5">
                  <c:v>FY2015</c:v>
                </c:pt>
              </c:strCache>
            </c:strRef>
          </c:cat>
          <c:val>
            <c:numRef>
              <c:f>Sheet1!$B$35:$G$35</c:f>
              <c:numCache>
                <c:formatCode>General</c:formatCode>
                <c:ptCount val="6"/>
                <c:pt idx="0">
                  <c:v>26</c:v>
                </c:pt>
                <c:pt idx="1">
                  <c:v>28</c:v>
                </c:pt>
                <c:pt idx="2">
                  <c:v>32</c:v>
                </c:pt>
                <c:pt idx="3">
                  <c:v>45</c:v>
                </c:pt>
                <c:pt idx="4">
                  <c:v>60</c:v>
                </c:pt>
                <c:pt idx="5">
                  <c:v>50</c:v>
                </c:pt>
              </c:numCache>
            </c:numRef>
          </c:val>
          <c:smooth val="0"/>
        </c:ser>
        <c:ser>
          <c:idx val="2"/>
          <c:order val="1"/>
          <c:tx>
            <c:strRef>
              <c:f>Sheet1!$A$36</c:f>
              <c:strCache>
                <c:ptCount val="1"/>
                <c:pt idx="0">
                  <c:v>Winchester</c:v>
                </c:pt>
              </c:strCache>
            </c:strRef>
          </c:tx>
          <c:spPr>
            <a:ln>
              <a:solidFill>
                <a:srgbClr val="009900"/>
              </a:solidFill>
            </a:ln>
          </c:spPr>
          <c:marker>
            <c:spPr>
              <a:solidFill>
                <a:srgbClr val="009900"/>
              </a:solidFill>
              <a:ln>
                <a:solidFill>
                  <a:srgbClr val="009900"/>
                </a:solidFill>
              </a:ln>
            </c:spPr>
          </c:marker>
          <c:dPt>
            <c:idx val="1"/>
            <c:marker>
              <c:spPr>
                <a:solidFill>
                  <a:srgbClr val="009900"/>
                </a:solidFill>
                <a:ln w="38100">
                  <a:solidFill>
                    <a:srgbClr val="009900"/>
                  </a:solidFill>
                </a:ln>
              </c:spPr>
            </c:marker>
            <c:bubble3D val="0"/>
            <c:spPr>
              <a:ln w="44450">
                <a:solidFill>
                  <a:srgbClr val="009900"/>
                </a:solidFill>
              </a:ln>
            </c:spPr>
          </c:dPt>
          <c:dPt>
            <c:idx val="2"/>
            <c:bubble3D val="0"/>
            <c:spPr>
              <a:ln w="44450">
                <a:solidFill>
                  <a:srgbClr val="009900"/>
                </a:solidFill>
              </a:ln>
            </c:spPr>
          </c:dPt>
          <c:dPt>
            <c:idx val="3"/>
            <c:bubble3D val="0"/>
            <c:spPr>
              <a:ln w="44450">
                <a:solidFill>
                  <a:srgbClr val="009900"/>
                </a:solidFill>
              </a:ln>
            </c:spPr>
          </c:dPt>
          <c:dPt>
            <c:idx val="4"/>
            <c:bubble3D val="0"/>
            <c:spPr>
              <a:ln w="44450">
                <a:solidFill>
                  <a:srgbClr val="009900"/>
                </a:solidFill>
              </a:ln>
            </c:spPr>
          </c:dPt>
          <c:dPt>
            <c:idx val="5"/>
            <c:bubble3D val="0"/>
            <c:spPr>
              <a:ln w="44450">
                <a:solidFill>
                  <a:srgbClr val="009900"/>
                </a:solidFill>
              </a:ln>
            </c:spPr>
          </c:dPt>
          <c:cat>
            <c:strRef>
              <c:f>Sheet1!$B$34:$G$34</c:f>
              <c:strCache>
                <c:ptCount val="6"/>
                <c:pt idx="0">
                  <c:v>FY2010</c:v>
                </c:pt>
                <c:pt idx="1">
                  <c:v>FY2011</c:v>
                </c:pt>
                <c:pt idx="2">
                  <c:v>FY2012</c:v>
                </c:pt>
                <c:pt idx="3">
                  <c:v>FY2013</c:v>
                </c:pt>
                <c:pt idx="4">
                  <c:v>FY2014</c:v>
                </c:pt>
                <c:pt idx="5">
                  <c:v>FY2015</c:v>
                </c:pt>
              </c:strCache>
            </c:strRef>
          </c:cat>
          <c:val>
            <c:numRef>
              <c:f>Sheet1!$B$36:$G$36</c:f>
              <c:numCache>
                <c:formatCode>General</c:formatCode>
                <c:ptCount val="6"/>
                <c:pt idx="0">
                  <c:v>16</c:v>
                </c:pt>
                <c:pt idx="1">
                  <c:v>23</c:v>
                </c:pt>
                <c:pt idx="2">
                  <c:v>12</c:v>
                </c:pt>
                <c:pt idx="3">
                  <c:v>29</c:v>
                </c:pt>
                <c:pt idx="4">
                  <c:v>35</c:v>
                </c:pt>
                <c:pt idx="5">
                  <c:v>39</c:v>
                </c:pt>
              </c:numCache>
            </c:numRef>
          </c:val>
          <c:smooth val="0"/>
        </c:ser>
        <c:dLbls>
          <c:showLegendKey val="0"/>
          <c:showVal val="0"/>
          <c:showCatName val="0"/>
          <c:showSerName val="0"/>
          <c:showPercent val="0"/>
          <c:showBubbleSize val="0"/>
        </c:dLbls>
        <c:marker val="1"/>
        <c:smooth val="0"/>
        <c:axId val="107276928"/>
        <c:axId val="107278720"/>
      </c:lineChart>
      <c:catAx>
        <c:axId val="107276928"/>
        <c:scaling>
          <c:orientation val="minMax"/>
        </c:scaling>
        <c:delete val="0"/>
        <c:axPos val="b"/>
        <c:numFmt formatCode="General" sourceLinked="0"/>
        <c:majorTickMark val="out"/>
        <c:minorTickMark val="none"/>
        <c:tickLblPos val="nextTo"/>
        <c:crossAx val="107278720"/>
        <c:crosses val="autoZero"/>
        <c:auto val="1"/>
        <c:lblAlgn val="ctr"/>
        <c:lblOffset val="100"/>
        <c:noMultiLvlLbl val="0"/>
      </c:catAx>
      <c:valAx>
        <c:axId val="107278720"/>
        <c:scaling>
          <c:orientation val="minMax"/>
        </c:scaling>
        <c:delete val="0"/>
        <c:axPos val="l"/>
        <c:majorGridlines/>
        <c:numFmt formatCode="General" sourceLinked="1"/>
        <c:majorTickMark val="out"/>
        <c:minorTickMark val="none"/>
        <c:tickLblPos val="nextTo"/>
        <c:crossAx val="107276928"/>
        <c:crosses val="autoZero"/>
        <c:crossBetween val="between"/>
      </c:valAx>
      <c:spPr>
        <a:noFill/>
        <a:ln w="25400">
          <a:noFill/>
        </a:ln>
      </c:spPr>
    </c:plotArea>
    <c:legend>
      <c:legendPos val="r"/>
      <c:overlay val="0"/>
      <c:txPr>
        <a:bodyPr/>
        <a:lstStyle/>
        <a:p>
          <a:pPr>
            <a:defRPr sz="105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2012</c:v>
                </c:pt>
              </c:strCache>
            </c:strRef>
          </c:tx>
          <c:invertIfNegative val="0"/>
          <c:cat>
            <c:strRef>
              <c:f>Sheet1!$A$2:$A$6</c:f>
              <c:strCache>
                <c:ptCount val="5"/>
                <c:pt idx="0">
                  <c:v>Drug</c:v>
                </c:pt>
                <c:pt idx="1">
                  <c:v>Larceny</c:v>
                </c:pt>
                <c:pt idx="2">
                  <c:v>Assault</c:v>
                </c:pt>
                <c:pt idx="3">
                  <c:v>Fraud/Emb.</c:v>
                </c:pt>
                <c:pt idx="4">
                  <c:v>Burglary</c:v>
                </c:pt>
              </c:strCache>
            </c:strRef>
          </c:cat>
          <c:val>
            <c:numRef>
              <c:f>Sheet1!$B$2:$B$6</c:f>
              <c:numCache>
                <c:formatCode>General</c:formatCode>
                <c:ptCount val="5"/>
                <c:pt idx="0">
                  <c:v>600</c:v>
                </c:pt>
                <c:pt idx="1">
                  <c:v>634</c:v>
                </c:pt>
                <c:pt idx="2">
                  <c:v>625</c:v>
                </c:pt>
                <c:pt idx="3">
                  <c:v>92</c:v>
                </c:pt>
                <c:pt idx="4">
                  <c:v>99</c:v>
                </c:pt>
              </c:numCache>
            </c:numRef>
          </c:val>
        </c:ser>
        <c:ser>
          <c:idx val="1"/>
          <c:order val="1"/>
          <c:tx>
            <c:strRef>
              <c:f>Sheet1!$C$1</c:f>
              <c:strCache>
                <c:ptCount val="1"/>
                <c:pt idx="0">
                  <c:v>2013</c:v>
                </c:pt>
              </c:strCache>
            </c:strRef>
          </c:tx>
          <c:invertIfNegative val="0"/>
          <c:cat>
            <c:strRef>
              <c:f>Sheet1!$A$2:$A$6</c:f>
              <c:strCache>
                <c:ptCount val="5"/>
                <c:pt idx="0">
                  <c:v>Drug</c:v>
                </c:pt>
                <c:pt idx="1">
                  <c:v>Larceny</c:v>
                </c:pt>
                <c:pt idx="2">
                  <c:v>Assault</c:v>
                </c:pt>
                <c:pt idx="3">
                  <c:v>Fraud/Emb.</c:v>
                </c:pt>
                <c:pt idx="4">
                  <c:v>Burglary</c:v>
                </c:pt>
              </c:strCache>
            </c:strRef>
          </c:cat>
          <c:val>
            <c:numRef>
              <c:f>Sheet1!$C$2:$C$6</c:f>
              <c:numCache>
                <c:formatCode>General</c:formatCode>
                <c:ptCount val="5"/>
                <c:pt idx="0">
                  <c:v>772</c:v>
                </c:pt>
                <c:pt idx="1">
                  <c:v>698</c:v>
                </c:pt>
                <c:pt idx="2">
                  <c:v>525</c:v>
                </c:pt>
                <c:pt idx="3">
                  <c:v>98</c:v>
                </c:pt>
                <c:pt idx="4">
                  <c:v>54</c:v>
                </c:pt>
              </c:numCache>
            </c:numRef>
          </c:val>
        </c:ser>
        <c:ser>
          <c:idx val="2"/>
          <c:order val="2"/>
          <c:tx>
            <c:strRef>
              <c:f>Sheet1!$D$1</c:f>
              <c:strCache>
                <c:ptCount val="1"/>
                <c:pt idx="0">
                  <c:v>2014</c:v>
                </c:pt>
              </c:strCache>
            </c:strRef>
          </c:tx>
          <c:spPr>
            <a:solidFill>
              <a:srgbClr val="339966"/>
            </a:solidFill>
          </c:spPr>
          <c:invertIfNegative val="0"/>
          <c:cat>
            <c:strRef>
              <c:f>Sheet1!$A$2:$A$6</c:f>
              <c:strCache>
                <c:ptCount val="5"/>
                <c:pt idx="0">
                  <c:v>Drug</c:v>
                </c:pt>
                <c:pt idx="1">
                  <c:v>Larceny</c:v>
                </c:pt>
                <c:pt idx="2">
                  <c:v>Assault</c:v>
                </c:pt>
                <c:pt idx="3">
                  <c:v>Fraud/Emb.</c:v>
                </c:pt>
                <c:pt idx="4">
                  <c:v>Burglary</c:v>
                </c:pt>
              </c:strCache>
            </c:strRef>
          </c:cat>
          <c:val>
            <c:numRef>
              <c:f>Sheet1!$D$2:$D$6</c:f>
              <c:numCache>
                <c:formatCode>General</c:formatCode>
                <c:ptCount val="5"/>
                <c:pt idx="0">
                  <c:v>785</c:v>
                </c:pt>
                <c:pt idx="1">
                  <c:v>862</c:v>
                </c:pt>
                <c:pt idx="2">
                  <c:v>524</c:v>
                </c:pt>
                <c:pt idx="3">
                  <c:v>110</c:v>
                </c:pt>
                <c:pt idx="4">
                  <c:v>54</c:v>
                </c:pt>
              </c:numCache>
            </c:numRef>
          </c:val>
        </c:ser>
        <c:dLbls>
          <c:showLegendKey val="0"/>
          <c:showVal val="0"/>
          <c:showCatName val="0"/>
          <c:showSerName val="0"/>
          <c:showPercent val="0"/>
          <c:showBubbleSize val="0"/>
        </c:dLbls>
        <c:gapWidth val="150"/>
        <c:axId val="127072896"/>
        <c:axId val="103743872"/>
      </c:barChart>
      <c:catAx>
        <c:axId val="127072896"/>
        <c:scaling>
          <c:orientation val="minMax"/>
        </c:scaling>
        <c:delete val="0"/>
        <c:axPos val="b"/>
        <c:numFmt formatCode="General" sourceLinked="0"/>
        <c:majorTickMark val="out"/>
        <c:minorTickMark val="none"/>
        <c:tickLblPos val="nextTo"/>
        <c:crossAx val="103743872"/>
        <c:crosses val="autoZero"/>
        <c:auto val="1"/>
        <c:lblAlgn val="ctr"/>
        <c:lblOffset val="100"/>
        <c:noMultiLvlLbl val="0"/>
      </c:catAx>
      <c:valAx>
        <c:axId val="103743872"/>
        <c:scaling>
          <c:orientation val="minMax"/>
        </c:scaling>
        <c:delete val="0"/>
        <c:axPos val="l"/>
        <c:majorGridlines/>
        <c:numFmt formatCode="General" sourceLinked="1"/>
        <c:majorTickMark val="out"/>
        <c:minorTickMark val="none"/>
        <c:tickLblPos val="nextTo"/>
        <c:crossAx val="1270728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25613-5775-48A2-BA52-66BEE555BAA5}"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CB404025-35B2-43E8-8FD7-6342824AC297}">
      <dgm:prSet phldrT="[Text]"/>
      <dgm:spPr/>
      <dgm:t>
        <a:bodyPr/>
        <a:lstStyle/>
        <a:p>
          <a:r>
            <a:rPr lang="en-US" dirty="0" smtClean="0">
              <a:solidFill>
                <a:schemeClr val="tx1"/>
              </a:solidFill>
            </a:rPr>
            <a:t>Executive Committee</a:t>
          </a:r>
          <a:endParaRPr lang="en-US" dirty="0">
            <a:solidFill>
              <a:schemeClr val="tx1"/>
            </a:solidFill>
          </a:endParaRPr>
        </a:p>
      </dgm:t>
    </dgm:pt>
    <dgm:pt modelId="{232E16C9-EE07-442F-9158-E6F772A719BC}" type="parTrans" cxnId="{2A0F8A99-A968-4082-8EA7-19B1F55C58F8}">
      <dgm:prSet/>
      <dgm:spPr/>
      <dgm:t>
        <a:bodyPr/>
        <a:lstStyle/>
        <a:p>
          <a:endParaRPr lang="en-US"/>
        </a:p>
      </dgm:t>
    </dgm:pt>
    <dgm:pt modelId="{9FAD25F5-EE32-4B78-ACC0-D75C792CF3C8}" type="sibTrans" cxnId="{2A0F8A99-A968-4082-8EA7-19B1F55C58F8}">
      <dgm:prSet/>
      <dgm:spPr/>
      <dgm:t>
        <a:bodyPr/>
        <a:lstStyle/>
        <a:p>
          <a:endParaRPr lang="en-US"/>
        </a:p>
      </dgm:t>
    </dgm:pt>
    <dgm:pt modelId="{522BED4C-5160-41DF-A8AB-AF855857A28E}">
      <dgm:prSet phldrT="[Text]"/>
      <dgm:spPr/>
      <dgm:t>
        <a:bodyPr/>
        <a:lstStyle/>
        <a:p>
          <a:r>
            <a:rPr lang="en-US" dirty="0" smtClean="0"/>
            <a:t>Finance</a:t>
          </a:r>
          <a:endParaRPr lang="en-US" dirty="0"/>
        </a:p>
      </dgm:t>
    </dgm:pt>
    <dgm:pt modelId="{4D2DE82F-5B7A-4965-85DD-69B727B300FC}" type="sibTrans" cxnId="{CF6700D7-3150-4B67-8E39-C2FC1C526E7B}">
      <dgm:prSet/>
      <dgm:spPr/>
      <dgm:t>
        <a:bodyPr/>
        <a:lstStyle/>
        <a:p>
          <a:endParaRPr lang="en-US"/>
        </a:p>
      </dgm:t>
    </dgm:pt>
    <dgm:pt modelId="{F7BA3ACB-6291-4967-B6D2-33C2A02D93EE}" type="parTrans" cxnId="{CF6700D7-3150-4B67-8E39-C2FC1C526E7B}">
      <dgm:prSet/>
      <dgm:spPr/>
      <dgm:t>
        <a:bodyPr/>
        <a:lstStyle/>
        <a:p>
          <a:endParaRPr lang="en-US"/>
        </a:p>
      </dgm:t>
    </dgm:pt>
    <dgm:pt modelId="{725A0BA5-492B-45E6-92FC-88E6EB6F2646}">
      <dgm:prSet/>
      <dgm:spPr/>
      <dgm:t>
        <a:bodyPr/>
        <a:lstStyle/>
        <a:p>
          <a:r>
            <a:rPr lang="en-US" dirty="0" smtClean="0"/>
            <a:t>Best Practices</a:t>
          </a:r>
          <a:endParaRPr lang="en-US" dirty="0"/>
        </a:p>
      </dgm:t>
    </dgm:pt>
    <dgm:pt modelId="{1420917E-A61A-4C91-99C9-9DDF96752870}" type="sibTrans" cxnId="{93DAF515-AD5E-486D-B7BE-EE99F1A6E4CA}">
      <dgm:prSet/>
      <dgm:spPr/>
      <dgm:t>
        <a:bodyPr/>
        <a:lstStyle/>
        <a:p>
          <a:endParaRPr lang="en-US"/>
        </a:p>
      </dgm:t>
    </dgm:pt>
    <dgm:pt modelId="{B1039B0D-A2F9-4463-9EBF-666A37DF01BC}" type="parTrans" cxnId="{93DAF515-AD5E-486D-B7BE-EE99F1A6E4CA}">
      <dgm:prSet/>
      <dgm:spPr/>
      <dgm:t>
        <a:bodyPr/>
        <a:lstStyle/>
        <a:p>
          <a:endParaRPr lang="en-US"/>
        </a:p>
      </dgm:t>
    </dgm:pt>
    <dgm:pt modelId="{838A77F3-14C0-43ED-83F2-4F33A2AB33E6}">
      <dgm:prSet phldrT="[Text]"/>
      <dgm:spPr/>
      <dgm:t>
        <a:bodyPr/>
        <a:lstStyle/>
        <a:p>
          <a:r>
            <a:rPr lang="en-US" dirty="0" smtClean="0"/>
            <a:t>Community Outreach</a:t>
          </a:r>
          <a:endParaRPr lang="en-US" dirty="0"/>
        </a:p>
      </dgm:t>
    </dgm:pt>
    <dgm:pt modelId="{66A82D99-36B9-47FB-955B-022BAC4F00C3}" type="sibTrans" cxnId="{82A29CAB-EC17-47A5-AC75-A73D7BD20A33}">
      <dgm:prSet/>
      <dgm:spPr/>
      <dgm:t>
        <a:bodyPr/>
        <a:lstStyle/>
        <a:p>
          <a:endParaRPr lang="en-US"/>
        </a:p>
      </dgm:t>
    </dgm:pt>
    <dgm:pt modelId="{D1B099D0-D484-449B-BB2F-0B474AD89DDE}" type="parTrans" cxnId="{82A29CAB-EC17-47A5-AC75-A73D7BD20A33}">
      <dgm:prSet/>
      <dgm:spPr/>
      <dgm:t>
        <a:bodyPr/>
        <a:lstStyle/>
        <a:p>
          <a:endParaRPr lang="en-US"/>
        </a:p>
      </dgm:t>
    </dgm:pt>
    <dgm:pt modelId="{86AFA9A1-AEA2-43BB-8576-DEFC018B177C}" type="pres">
      <dgm:prSet presAssocID="{F6D25613-5775-48A2-BA52-66BEE555BAA5}" presName="hierChild1" presStyleCnt="0">
        <dgm:presLayoutVars>
          <dgm:orgChart val="1"/>
          <dgm:chPref val="1"/>
          <dgm:dir/>
          <dgm:animOne val="branch"/>
          <dgm:animLvl val="lvl"/>
          <dgm:resizeHandles/>
        </dgm:presLayoutVars>
      </dgm:prSet>
      <dgm:spPr/>
      <dgm:t>
        <a:bodyPr/>
        <a:lstStyle/>
        <a:p>
          <a:endParaRPr lang="en-US"/>
        </a:p>
      </dgm:t>
    </dgm:pt>
    <dgm:pt modelId="{788644D7-D4FF-47A7-93BB-7E467E5D9CF4}" type="pres">
      <dgm:prSet presAssocID="{CB404025-35B2-43E8-8FD7-6342824AC297}" presName="hierRoot1" presStyleCnt="0">
        <dgm:presLayoutVars>
          <dgm:hierBranch val="init"/>
        </dgm:presLayoutVars>
      </dgm:prSet>
      <dgm:spPr/>
    </dgm:pt>
    <dgm:pt modelId="{D2196543-B4F7-4897-A6E7-346D96F02E08}" type="pres">
      <dgm:prSet presAssocID="{CB404025-35B2-43E8-8FD7-6342824AC297}" presName="rootComposite1" presStyleCnt="0"/>
      <dgm:spPr/>
    </dgm:pt>
    <dgm:pt modelId="{A9ECDA85-6F54-4F46-AF84-339B34640A30}" type="pres">
      <dgm:prSet presAssocID="{CB404025-35B2-43E8-8FD7-6342824AC297}" presName="rootText1" presStyleLbl="node0" presStyleIdx="0" presStyleCnt="1" custLinFactNeighborX="-617" custLinFactNeighborY="-25414">
        <dgm:presLayoutVars>
          <dgm:chPref val="3"/>
        </dgm:presLayoutVars>
      </dgm:prSet>
      <dgm:spPr/>
      <dgm:t>
        <a:bodyPr/>
        <a:lstStyle/>
        <a:p>
          <a:endParaRPr lang="en-US"/>
        </a:p>
      </dgm:t>
    </dgm:pt>
    <dgm:pt modelId="{165D5019-F2CC-44F4-BDCC-FCF5AF5D802C}" type="pres">
      <dgm:prSet presAssocID="{CB404025-35B2-43E8-8FD7-6342824AC297}" presName="rootConnector1" presStyleLbl="node1" presStyleIdx="0" presStyleCnt="0"/>
      <dgm:spPr/>
      <dgm:t>
        <a:bodyPr/>
        <a:lstStyle/>
        <a:p>
          <a:endParaRPr lang="en-US"/>
        </a:p>
      </dgm:t>
    </dgm:pt>
    <dgm:pt modelId="{51E14E6D-CE0C-43BB-8AB5-28B4EE0B8340}" type="pres">
      <dgm:prSet presAssocID="{CB404025-35B2-43E8-8FD7-6342824AC297}" presName="hierChild2" presStyleCnt="0"/>
      <dgm:spPr/>
    </dgm:pt>
    <dgm:pt modelId="{C318EDC9-BDF6-4C59-AF68-AE99ECC7FDCE}" type="pres">
      <dgm:prSet presAssocID="{D1B099D0-D484-449B-BB2F-0B474AD89DDE}" presName="Name37" presStyleLbl="parChTrans1D2" presStyleIdx="0" presStyleCnt="3"/>
      <dgm:spPr/>
      <dgm:t>
        <a:bodyPr/>
        <a:lstStyle/>
        <a:p>
          <a:endParaRPr lang="en-US"/>
        </a:p>
      </dgm:t>
    </dgm:pt>
    <dgm:pt modelId="{83BCF3E8-6F4F-4AD3-A3A5-3F4CA415BAF9}" type="pres">
      <dgm:prSet presAssocID="{838A77F3-14C0-43ED-83F2-4F33A2AB33E6}" presName="hierRoot2" presStyleCnt="0">
        <dgm:presLayoutVars>
          <dgm:hierBranch/>
        </dgm:presLayoutVars>
      </dgm:prSet>
      <dgm:spPr/>
    </dgm:pt>
    <dgm:pt modelId="{EBD639B9-BEDA-41D6-A5D4-97EA1556188A}" type="pres">
      <dgm:prSet presAssocID="{838A77F3-14C0-43ED-83F2-4F33A2AB33E6}" presName="rootComposite" presStyleCnt="0"/>
      <dgm:spPr/>
    </dgm:pt>
    <dgm:pt modelId="{BD9F1366-24F2-41B1-A6EF-3A45B9B59BE5}" type="pres">
      <dgm:prSet presAssocID="{838A77F3-14C0-43ED-83F2-4F33A2AB33E6}" presName="rootText" presStyleLbl="node2" presStyleIdx="0" presStyleCnt="3" custLinFactNeighborX="15308" custLinFactNeighborY="-53310">
        <dgm:presLayoutVars>
          <dgm:chPref val="3"/>
        </dgm:presLayoutVars>
      </dgm:prSet>
      <dgm:spPr/>
      <dgm:t>
        <a:bodyPr/>
        <a:lstStyle/>
        <a:p>
          <a:endParaRPr lang="en-US"/>
        </a:p>
      </dgm:t>
    </dgm:pt>
    <dgm:pt modelId="{DF3BC867-8D55-4A93-BA83-18A0D02D9CE6}" type="pres">
      <dgm:prSet presAssocID="{838A77F3-14C0-43ED-83F2-4F33A2AB33E6}" presName="rootConnector" presStyleLbl="node2" presStyleIdx="0" presStyleCnt="3"/>
      <dgm:spPr/>
      <dgm:t>
        <a:bodyPr/>
        <a:lstStyle/>
        <a:p>
          <a:endParaRPr lang="en-US"/>
        </a:p>
      </dgm:t>
    </dgm:pt>
    <dgm:pt modelId="{992937A2-AD81-4830-B0B0-884A01908710}" type="pres">
      <dgm:prSet presAssocID="{838A77F3-14C0-43ED-83F2-4F33A2AB33E6}" presName="hierChild4" presStyleCnt="0"/>
      <dgm:spPr/>
    </dgm:pt>
    <dgm:pt modelId="{9547C1C7-C0F6-427D-9EEF-679D3EEB143A}" type="pres">
      <dgm:prSet presAssocID="{838A77F3-14C0-43ED-83F2-4F33A2AB33E6}" presName="hierChild5" presStyleCnt="0"/>
      <dgm:spPr/>
    </dgm:pt>
    <dgm:pt modelId="{08744AB5-B7CE-4E7D-904C-C108E45BCABD}" type="pres">
      <dgm:prSet presAssocID="{B1039B0D-A2F9-4463-9EBF-666A37DF01BC}" presName="Name37" presStyleLbl="parChTrans1D2" presStyleIdx="1" presStyleCnt="3"/>
      <dgm:spPr/>
      <dgm:t>
        <a:bodyPr/>
        <a:lstStyle/>
        <a:p>
          <a:endParaRPr lang="en-US"/>
        </a:p>
      </dgm:t>
    </dgm:pt>
    <dgm:pt modelId="{8DBEDDB0-05D8-48B9-9FBC-7EE8B2CA029B}" type="pres">
      <dgm:prSet presAssocID="{725A0BA5-492B-45E6-92FC-88E6EB6F2646}" presName="hierRoot2" presStyleCnt="0">
        <dgm:presLayoutVars>
          <dgm:hierBranch val="init"/>
        </dgm:presLayoutVars>
      </dgm:prSet>
      <dgm:spPr/>
    </dgm:pt>
    <dgm:pt modelId="{5290A18A-EA1F-4950-ABD6-C1461BD40B3C}" type="pres">
      <dgm:prSet presAssocID="{725A0BA5-492B-45E6-92FC-88E6EB6F2646}" presName="rootComposite" presStyleCnt="0"/>
      <dgm:spPr/>
    </dgm:pt>
    <dgm:pt modelId="{E020F298-777D-40D3-8FC5-EFEA07647CC3}" type="pres">
      <dgm:prSet presAssocID="{725A0BA5-492B-45E6-92FC-88E6EB6F2646}" presName="rootText" presStyleLbl="node2" presStyleIdx="1" presStyleCnt="3" custLinFactNeighborX="-743" custLinFactNeighborY="-51070">
        <dgm:presLayoutVars>
          <dgm:chPref val="3"/>
        </dgm:presLayoutVars>
      </dgm:prSet>
      <dgm:spPr/>
      <dgm:t>
        <a:bodyPr/>
        <a:lstStyle/>
        <a:p>
          <a:endParaRPr lang="en-US"/>
        </a:p>
      </dgm:t>
    </dgm:pt>
    <dgm:pt modelId="{26D7B606-4B81-40BA-AB38-E4BC0DC45644}" type="pres">
      <dgm:prSet presAssocID="{725A0BA5-492B-45E6-92FC-88E6EB6F2646}" presName="rootConnector" presStyleLbl="node2" presStyleIdx="1" presStyleCnt="3"/>
      <dgm:spPr/>
      <dgm:t>
        <a:bodyPr/>
        <a:lstStyle/>
        <a:p>
          <a:endParaRPr lang="en-US"/>
        </a:p>
      </dgm:t>
    </dgm:pt>
    <dgm:pt modelId="{F35D5A3C-3C0B-456A-A4E2-D218AA01B612}" type="pres">
      <dgm:prSet presAssocID="{725A0BA5-492B-45E6-92FC-88E6EB6F2646}" presName="hierChild4" presStyleCnt="0"/>
      <dgm:spPr/>
    </dgm:pt>
    <dgm:pt modelId="{6F463855-CF9C-477D-B283-93EFB3786FE1}" type="pres">
      <dgm:prSet presAssocID="{725A0BA5-492B-45E6-92FC-88E6EB6F2646}" presName="hierChild5" presStyleCnt="0"/>
      <dgm:spPr/>
    </dgm:pt>
    <dgm:pt modelId="{708560ED-99C8-411E-85ED-5E8C344E9146}" type="pres">
      <dgm:prSet presAssocID="{F7BA3ACB-6291-4967-B6D2-33C2A02D93EE}" presName="Name37" presStyleLbl="parChTrans1D2" presStyleIdx="2" presStyleCnt="3"/>
      <dgm:spPr/>
      <dgm:t>
        <a:bodyPr/>
        <a:lstStyle/>
        <a:p>
          <a:endParaRPr lang="en-US"/>
        </a:p>
      </dgm:t>
    </dgm:pt>
    <dgm:pt modelId="{AF9651A2-1AE7-43E2-8E97-98C584458A06}" type="pres">
      <dgm:prSet presAssocID="{522BED4C-5160-41DF-A8AB-AF855857A28E}" presName="hierRoot2" presStyleCnt="0">
        <dgm:presLayoutVars>
          <dgm:hierBranch val="init"/>
        </dgm:presLayoutVars>
      </dgm:prSet>
      <dgm:spPr/>
    </dgm:pt>
    <dgm:pt modelId="{F2C3CFAB-012B-4B11-8A51-68F91CE4CD17}" type="pres">
      <dgm:prSet presAssocID="{522BED4C-5160-41DF-A8AB-AF855857A28E}" presName="rootComposite" presStyleCnt="0"/>
      <dgm:spPr/>
    </dgm:pt>
    <dgm:pt modelId="{D743B886-846C-4690-A820-968177A0A785}" type="pres">
      <dgm:prSet presAssocID="{522BED4C-5160-41DF-A8AB-AF855857A28E}" presName="rootText" presStyleLbl="node2" presStyleIdx="2" presStyleCnt="3" custLinFactNeighborX="-16498" custLinFactNeighborY="-51070">
        <dgm:presLayoutVars>
          <dgm:chPref val="3"/>
        </dgm:presLayoutVars>
      </dgm:prSet>
      <dgm:spPr/>
      <dgm:t>
        <a:bodyPr/>
        <a:lstStyle/>
        <a:p>
          <a:endParaRPr lang="en-US"/>
        </a:p>
      </dgm:t>
    </dgm:pt>
    <dgm:pt modelId="{D7F0C757-D26F-4744-8BFD-8CF0AC91D6F8}" type="pres">
      <dgm:prSet presAssocID="{522BED4C-5160-41DF-A8AB-AF855857A28E}" presName="rootConnector" presStyleLbl="node2" presStyleIdx="2" presStyleCnt="3"/>
      <dgm:spPr/>
      <dgm:t>
        <a:bodyPr/>
        <a:lstStyle/>
        <a:p>
          <a:endParaRPr lang="en-US"/>
        </a:p>
      </dgm:t>
    </dgm:pt>
    <dgm:pt modelId="{0866202D-3232-41B8-B28F-C8D2CF6E8020}" type="pres">
      <dgm:prSet presAssocID="{522BED4C-5160-41DF-A8AB-AF855857A28E}" presName="hierChild4" presStyleCnt="0"/>
      <dgm:spPr/>
    </dgm:pt>
    <dgm:pt modelId="{897443D1-0570-43C9-8B36-18FA4B1B075F}" type="pres">
      <dgm:prSet presAssocID="{522BED4C-5160-41DF-A8AB-AF855857A28E}" presName="hierChild5" presStyleCnt="0"/>
      <dgm:spPr/>
    </dgm:pt>
    <dgm:pt modelId="{34D978F9-80FB-47C5-B7A1-7120571D18D7}" type="pres">
      <dgm:prSet presAssocID="{CB404025-35B2-43E8-8FD7-6342824AC297}" presName="hierChild3" presStyleCnt="0"/>
      <dgm:spPr/>
    </dgm:pt>
  </dgm:ptLst>
  <dgm:cxnLst>
    <dgm:cxn modelId="{473946E9-BF43-4119-8021-245ABA6BA11B}" type="presOf" srcId="{CB404025-35B2-43E8-8FD7-6342824AC297}" destId="{A9ECDA85-6F54-4F46-AF84-339B34640A30}" srcOrd="0" destOrd="0" presId="urn:microsoft.com/office/officeart/2005/8/layout/orgChart1"/>
    <dgm:cxn modelId="{98996375-B64C-4BB6-A3DC-9655AB8634BC}" type="presOf" srcId="{F7BA3ACB-6291-4967-B6D2-33C2A02D93EE}" destId="{708560ED-99C8-411E-85ED-5E8C344E9146}" srcOrd="0" destOrd="0" presId="urn:microsoft.com/office/officeart/2005/8/layout/orgChart1"/>
    <dgm:cxn modelId="{8E3DE23D-B43F-4E97-89EC-2FB5E6135489}" type="presOf" srcId="{B1039B0D-A2F9-4463-9EBF-666A37DF01BC}" destId="{08744AB5-B7CE-4E7D-904C-C108E45BCABD}" srcOrd="0" destOrd="0" presId="urn:microsoft.com/office/officeart/2005/8/layout/orgChart1"/>
    <dgm:cxn modelId="{491D07EA-3E02-42D3-8639-77B7A35420A6}" type="presOf" srcId="{725A0BA5-492B-45E6-92FC-88E6EB6F2646}" destId="{E020F298-777D-40D3-8FC5-EFEA07647CC3}" srcOrd="0" destOrd="0" presId="urn:microsoft.com/office/officeart/2005/8/layout/orgChart1"/>
    <dgm:cxn modelId="{CF6700D7-3150-4B67-8E39-C2FC1C526E7B}" srcId="{CB404025-35B2-43E8-8FD7-6342824AC297}" destId="{522BED4C-5160-41DF-A8AB-AF855857A28E}" srcOrd="2" destOrd="0" parTransId="{F7BA3ACB-6291-4967-B6D2-33C2A02D93EE}" sibTransId="{4D2DE82F-5B7A-4965-85DD-69B727B300FC}"/>
    <dgm:cxn modelId="{F4A50628-49C7-4AF0-A185-F88BCF7ED09B}" type="presOf" srcId="{522BED4C-5160-41DF-A8AB-AF855857A28E}" destId="{D743B886-846C-4690-A820-968177A0A785}" srcOrd="0" destOrd="0" presId="urn:microsoft.com/office/officeart/2005/8/layout/orgChart1"/>
    <dgm:cxn modelId="{C707484F-9DBA-45E0-9722-350757E54F81}" type="presOf" srcId="{CB404025-35B2-43E8-8FD7-6342824AC297}" destId="{165D5019-F2CC-44F4-BDCC-FCF5AF5D802C}" srcOrd="1" destOrd="0" presId="urn:microsoft.com/office/officeart/2005/8/layout/orgChart1"/>
    <dgm:cxn modelId="{0F77C77E-D1E3-44F1-9CE0-04ABD99D8E0D}" type="presOf" srcId="{838A77F3-14C0-43ED-83F2-4F33A2AB33E6}" destId="{DF3BC867-8D55-4A93-BA83-18A0D02D9CE6}" srcOrd="1" destOrd="0" presId="urn:microsoft.com/office/officeart/2005/8/layout/orgChart1"/>
    <dgm:cxn modelId="{B467519A-ECF5-45D4-BF67-E9A02F7E4050}" type="presOf" srcId="{D1B099D0-D484-449B-BB2F-0B474AD89DDE}" destId="{C318EDC9-BDF6-4C59-AF68-AE99ECC7FDCE}" srcOrd="0" destOrd="0" presId="urn:microsoft.com/office/officeart/2005/8/layout/orgChart1"/>
    <dgm:cxn modelId="{2A0F8A99-A968-4082-8EA7-19B1F55C58F8}" srcId="{F6D25613-5775-48A2-BA52-66BEE555BAA5}" destId="{CB404025-35B2-43E8-8FD7-6342824AC297}" srcOrd="0" destOrd="0" parTransId="{232E16C9-EE07-442F-9158-E6F772A719BC}" sibTransId="{9FAD25F5-EE32-4B78-ACC0-D75C792CF3C8}"/>
    <dgm:cxn modelId="{9471B5F2-EC6F-44CF-A976-1BAF2E7F048E}" type="presOf" srcId="{838A77F3-14C0-43ED-83F2-4F33A2AB33E6}" destId="{BD9F1366-24F2-41B1-A6EF-3A45B9B59BE5}" srcOrd="0" destOrd="0" presId="urn:microsoft.com/office/officeart/2005/8/layout/orgChart1"/>
    <dgm:cxn modelId="{B024A5B1-115F-4A08-BE32-810C0DFFC724}" type="presOf" srcId="{F6D25613-5775-48A2-BA52-66BEE555BAA5}" destId="{86AFA9A1-AEA2-43BB-8576-DEFC018B177C}" srcOrd="0" destOrd="0" presId="urn:microsoft.com/office/officeart/2005/8/layout/orgChart1"/>
    <dgm:cxn modelId="{C361534F-F3CE-49DF-9A6E-757D38DB7CCC}" type="presOf" srcId="{725A0BA5-492B-45E6-92FC-88E6EB6F2646}" destId="{26D7B606-4B81-40BA-AB38-E4BC0DC45644}" srcOrd="1" destOrd="0" presId="urn:microsoft.com/office/officeart/2005/8/layout/orgChart1"/>
    <dgm:cxn modelId="{DE8D2BB0-9641-45E6-9D1A-F7DF6C506D23}" type="presOf" srcId="{522BED4C-5160-41DF-A8AB-AF855857A28E}" destId="{D7F0C757-D26F-4744-8BFD-8CF0AC91D6F8}" srcOrd="1" destOrd="0" presId="urn:microsoft.com/office/officeart/2005/8/layout/orgChart1"/>
    <dgm:cxn modelId="{82A29CAB-EC17-47A5-AC75-A73D7BD20A33}" srcId="{CB404025-35B2-43E8-8FD7-6342824AC297}" destId="{838A77F3-14C0-43ED-83F2-4F33A2AB33E6}" srcOrd="0" destOrd="0" parTransId="{D1B099D0-D484-449B-BB2F-0B474AD89DDE}" sibTransId="{66A82D99-36B9-47FB-955B-022BAC4F00C3}"/>
    <dgm:cxn modelId="{93DAF515-AD5E-486D-B7BE-EE99F1A6E4CA}" srcId="{CB404025-35B2-43E8-8FD7-6342824AC297}" destId="{725A0BA5-492B-45E6-92FC-88E6EB6F2646}" srcOrd="1" destOrd="0" parTransId="{B1039B0D-A2F9-4463-9EBF-666A37DF01BC}" sibTransId="{1420917E-A61A-4C91-99C9-9DDF96752870}"/>
    <dgm:cxn modelId="{73588D95-31F4-4E05-A137-E0AD1C233403}" type="presParOf" srcId="{86AFA9A1-AEA2-43BB-8576-DEFC018B177C}" destId="{788644D7-D4FF-47A7-93BB-7E467E5D9CF4}" srcOrd="0" destOrd="0" presId="urn:microsoft.com/office/officeart/2005/8/layout/orgChart1"/>
    <dgm:cxn modelId="{0EFFFC92-62A2-46C0-A7F2-E82F4355288B}" type="presParOf" srcId="{788644D7-D4FF-47A7-93BB-7E467E5D9CF4}" destId="{D2196543-B4F7-4897-A6E7-346D96F02E08}" srcOrd="0" destOrd="0" presId="urn:microsoft.com/office/officeart/2005/8/layout/orgChart1"/>
    <dgm:cxn modelId="{5FC96A37-A562-41E5-9BB8-A040A987495F}" type="presParOf" srcId="{D2196543-B4F7-4897-A6E7-346D96F02E08}" destId="{A9ECDA85-6F54-4F46-AF84-339B34640A30}" srcOrd="0" destOrd="0" presId="urn:microsoft.com/office/officeart/2005/8/layout/orgChart1"/>
    <dgm:cxn modelId="{216854A3-2817-4670-B554-21B782FBADDA}" type="presParOf" srcId="{D2196543-B4F7-4897-A6E7-346D96F02E08}" destId="{165D5019-F2CC-44F4-BDCC-FCF5AF5D802C}" srcOrd="1" destOrd="0" presId="urn:microsoft.com/office/officeart/2005/8/layout/orgChart1"/>
    <dgm:cxn modelId="{B63E82FC-06A1-4908-A604-FE202A966C34}" type="presParOf" srcId="{788644D7-D4FF-47A7-93BB-7E467E5D9CF4}" destId="{51E14E6D-CE0C-43BB-8AB5-28B4EE0B8340}" srcOrd="1" destOrd="0" presId="urn:microsoft.com/office/officeart/2005/8/layout/orgChart1"/>
    <dgm:cxn modelId="{6762BFC7-3131-437B-917B-9EF9509FD1B0}" type="presParOf" srcId="{51E14E6D-CE0C-43BB-8AB5-28B4EE0B8340}" destId="{C318EDC9-BDF6-4C59-AF68-AE99ECC7FDCE}" srcOrd="0" destOrd="0" presId="urn:microsoft.com/office/officeart/2005/8/layout/orgChart1"/>
    <dgm:cxn modelId="{24970382-5A6B-40B1-A457-3BD06B0E4169}" type="presParOf" srcId="{51E14E6D-CE0C-43BB-8AB5-28B4EE0B8340}" destId="{83BCF3E8-6F4F-4AD3-A3A5-3F4CA415BAF9}" srcOrd="1" destOrd="0" presId="urn:microsoft.com/office/officeart/2005/8/layout/orgChart1"/>
    <dgm:cxn modelId="{D6139D69-CBAA-4C85-8150-EE4AF7348AB2}" type="presParOf" srcId="{83BCF3E8-6F4F-4AD3-A3A5-3F4CA415BAF9}" destId="{EBD639B9-BEDA-41D6-A5D4-97EA1556188A}" srcOrd="0" destOrd="0" presId="urn:microsoft.com/office/officeart/2005/8/layout/orgChart1"/>
    <dgm:cxn modelId="{5FCE5A29-C531-45B1-9C7E-5D456DA84AE4}" type="presParOf" srcId="{EBD639B9-BEDA-41D6-A5D4-97EA1556188A}" destId="{BD9F1366-24F2-41B1-A6EF-3A45B9B59BE5}" srcOrd="0" destOrd="0" presId="urn:microsoft.com/office/officeart/2005/8/layout/orgChart1"/>
    <dgm:cxn modelId="{72BF44EA-7605-4991-8181-C7563D2A9D3A}" type="presParOf" srcId="{EBD639B9-BEDA-41D6-A5D4-97EA1556188A}" destId="{DF3BC867-8D55-4A93-BA83-18A0D02D9CE6}" srcOrd="1" destOrd="0" presId="urn:microsoft.com/office/officeart/2005/8/layout/orgChart1"/>
    <dgm:cxn modelId="{BAB1CB20-82CF-4F22-ADC7-6014623EE18C}" type="presParOf" srcId="{83BCF3E8-6F4F-4AD3-A3A5-3F4CA415BAF9}" destId="{992937A2-AD81-4830-B0B0-884A01908710}" srcOrd="1" destOrd="0" presId="urn:microsoft.com/office/officeart/2005/8/layout/orgChart1"/>
    <dgm:cxn modelId="{34547D44-0948-42C6-A1B1-21312EDC79B4}" type="presParOf" srcId="{83BCF3E8-6F4F-4AD3-A3A5-3F4CA415BAF9}" destId="{9547C1C7-C0F6-427D-9EEF-679D3EEB143A}" srcOrd="2" destOrd="0" presId="urn:microsoft.com/office/officeart/2005/8/layout/orgChart1"/>
    <dgm:cxn modelId="{C89D3D10-CF6A-48FA-83EF-E29828DB26FC}" type="presParOf" srcId="{51E14E6D-CE0C-43BB-8AB5-28B4EE0B8340}" destId="{08744AB5-B7CE-4E7D-904C-C108E45BCABD}" srcOrd="2" destOrd="0" presId="urn:microsoft.com/office/officeart/2005/8/layout/orgChart1"/>
    <dgm:cxn modelId="{D042F3C0-1FC5-4FC2-9D89-FE8A44411C1F}" type="presParOf" srcId="{51E14E6D-CE0C-43BB-8AB5-28B4EE0B8340}" destId="{8DBEDDB0-05D8-48B9-9FBC-7EE8B2CA029B}" srcOrd="3" destOrd="0" presId="urn:microsoft.com/office/officeart/2005/8/layout/orgChart1"/>
    <dgm:cxn modelId="{8936E499-E29A-4B1D-A864-8E4FE142A6BE}" type="presParOf" srcId="{8DBEDDB0-05D8-48B9-9FBC-7EE8B2CA029B}" destId="{5290A18A-EA1F-4950-ABD6-C1461BD40B3C}" srcOrd="0" destOrd="0" presId="urn:microsoft.com/office/officeart/2005/8/layout/orgChart1"/>
    <dgm:cxn modelId="{CD3917FB-2E3C-49F2-9778-063403D4C574}" type="presParOf" srcId="{5290A18A-EA1F-4950-ABD6-C1461BD40B3C}" destId="{E020F298-777D-40D3-8FC5-EFEA07647CC3}" srcOrd="0" destOrd="0" presId="urn:microsoft.com/office/officeart/2005/8/layout/orgChart1"/>
    <dgm:cxn modelId="{93A3105D-D085-475D-8068-EDB30175791E}" type="presParOf" srcId="{5290A18A-EA1F-4950-ABD6-C1461BD40B3C}" destId="{26D7B606-4B81-40BA-AB38-E4BC0DC45644}" srcOrd="1" destOrd="0" presId="urn:microsoft.com/office/officeart/2005/8/layout/orgChart1"/>
    <dgm:cxn modelId="{E72F4F66-473E-4531-B72E-7CD3312A9F75}" type="presParOf" srcId="{8DBEDDB0-05D8-48B9-9FBC-7EE8B2CA029B}" destId="{F35D5A3C-3C0B-456A-A4E2-D218AA01B612}" srcOrd="1" destOrd="0" presId="urn:microsoft.com/office/officeart/2005/8/layout/orgChart1"/>
    <dgm:cxn modelId="{45AF3DB4-EB41-44C5-A165-2221C211346D}" type="presParOf" srcId="{8DBEDDB0-05D8-48B9-9FBC-7EE8B2CA029B}" destId="{6F463855-CF9C-477D-B283-93EFB3786FE1}" srcOrd="2" destOrd="0" presId="urn:microsoft.com/office/officeart/2005/8/layout/orgChart1"/>
    <dgm:cxn modelId="{331EAF9E-F80B-4B96-BB5E-4562EF087DFE}" type="presParOf" srcId="{51E14E6D-CE0C-43BB-8AB5-28B4EE0B8340}" destId="{708560ED-99C8-411E-85ED-5E8C344E9146}" srcOrd="4" destOrd="0" presId="urn:microsoft.com/office/officeart/2005/8/layout/orgChart1"/>
    <dgm:cxn modelId="{955E5386-2CA4-41E6-B0D1-A24D4775A047}" type="presParOf" srcId="{51E14E6D-CE0C-43BB-8AB5-28B4EE0B8340}" destId="{AF9651A2-1AE7-43E2-8E97-98C584458A06}" srcOrd="5" destOrd="0" presId="urn:microsoft.com/office/officeart/2005/8/layout/orgChart1"/>
    <dgm:cxn modelId="{6DF4B4F7-F97F-4380-B270-9FF1CE6D1856}" type="presParOf" srcId="{AF9651A2-1AE7-43E2-8E97-98C584458A06}" destId="{F2C3CFAB-012B-4B11-8A51-68F91CE4CD17}" srcOrd="0" destOrd="0" presId="urn:microsoft.com/office/officeart/2005/8/layout/orgChart1"/>
    <dgm:cxn modelId="{2C346A0F-7066-4E96-80C9-35B16102EBFE}" type="presParOf" srcId="{F2C3CFAB-012B-4B11-8A51-68F91CE4CD17}" destId="{D743B886-846C-4690-A820-968177A0A785}" srcOrd="0" destOrd="0" presId="urn:microsoft.com/office/officeart/2005/8/layout/orgChart1"/>
    <dgm:cxn modelId="{B723DD69-B3AF-4294-BDDE-03A765388C83}" type="presParOf" srcId="{F2C3CFAB-012B-4B11-8A51-68F91CE4CD17}" destId="{D7F0C757-D26F-4744-8BFD-8CF0AC91D6F8}" srcOrd="1" destOrd="0" presId="urn:microsoft.com/office/officeart/2005/8/layout/orgChart1"/>
    <dgm:cxn modelId="{0CEE7883-B106-42F7-A75E-A8384CBBD2B4}" type="presParOf" srcId="{AF9651A2-1AE7-43E2-8E97-98C584458A06}" destId="{0866202D-3232-41B8-B28F-C8D2CF6E8020}" srcOrd="1" destOrd="0" presId="urn:microsoft.com/office/officeart/2005/8/layout/orgChart1"/>
    <dgm:cxn modelId="{582AC2BE-696D-4BB0-BF57-602A22A3CE84}" type="presParOf" srcId="{AF9651A2-1AE7-43E2-8E97-98C584458A06}" destId="{897443D1-0570-43C9-8B36-18FA4B1B075F}" srcOrd="2" destOrd="0" presId="urn:microsoft.com/office/officeart/2005/8/layout/orgChart1"/>
    <dgm:cxn modelId="{B89FBF9D-3684-4C4C-B6FD-2A7469568DDF}" type="presParOf" srcId="{788644D7-D4FF-47A7-93BB-7E467E5D9CF4}" destId="{34D978F9-80FB-47C5-B7A1-7120571D18D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6D25613-5775-48A2-BA52-66BEE555BAA5}"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CB404025-35B2-43E8-8FD7-6342824AC297}">
      <dgm:prSet phldrT="[Text]"/>
      <dgm:spPr/>
      <dgm:t>
        <a:bodyPr/>
        <a:lstStyle/>
        <a:p>
          <a:r>
            <a:rPr lang="en-US" dirty="0" smtClean="0">
              <a:solidFill>
                <a:schemeClr val="tx1"/>
              </a:solidFill>
            </a:rPr>
            <a:t>Executive Committee</a:t>
          </a:r>
          <a:endParaRPr lang="en-US" dirty="0">
            <a:solidFill>
              <a:schemeClr val="tx1"/>
            </a:solidFill>
          </a:endParaRPr>
        </a:p>
      </dgm:t>
    </dgm:pt>
    <dgm:pt modelId="{232E16C9-EE07-442F-9158-E6F772A719BC}" type="parTrans" cxnId="{2A0F8A99-A968-4082-8EA7-19B1F55C58F8}">
      <dgm:prSet/>
      <dgm:spPr/>
      <dgm:t>
        <a:bodyPr/>
        <a:lstStyle/>
        <a:p>
          <a:endParaRPr lang="en-US"/>
        </a:p>
      </dgm:t>
    </dgm:pt>
    <dgm:pt modelId="{9FAD25F5-EE32-4B78-ACC0-D75C792CF3C8}" type="sibTrans" cxnId="{2A0F8A99-A968-4082-8EA7-19B1F55C58F8}">
      <dgm:prSet/>
      <dgm:spPr/>
      <dgm:t>
        <a:bodyPr/>
        <a:lstStyle/>
        <a:p>
          <a:endParaRPr lang="en-US"/>
        </a:p>
      </dgm:t>
    </dgm:pt>
    <dgm:pt modelId="{907DE173-B972-4872-B5C8-4D41F1BEE689}" type="asst">
      <dgm:prSet phldrT="[Text]"/>
      <dgm:spPr/>
      <dgm:t>
        <a:bodyPr/>
        <a:lstStyle/>
        <a:p>
          <a:r>
            <a:rPr lang="en-US" dirty="0" smtClean="0"/>
            <a:t>Implementation Team</a:t>
          </a:r>
          <a:endParaRPr lang="en-US" dirty="0"/>
        </a:p>
      </dgm:t>
    </dgm:pt>
    <dgm:pt modelId="{8AC80A61-BB6D-4AB4-B849-46351C788BD1}" type="parTrans" cxnId="{F92AD033-9F1B-4E94-8700-EB07CC825FDC}">
      <dgm:prSet/>
      <dgm:spPr/>
      <dgm:t>
        <a:bodyPr/>
        <a:lstStyle/>
        <a:p>
          <a:endParaRPr lang="en-US"/>
        </a:p>
      </dgm:t>
    </dgm:pt>
    <dgm:pt modelId="{8267ECA3-50BD-465A-81AA-F21C28EBF9B9}" type="sibTrans" cxnId="{F92AD033-9F1B-4E94-8700-EB07CC825FDC}">
      <dgm:prSet/>
      <dgm:spPr/>
      <dgm:t>
        <a:bodyPr/>
        <a:lstStyle/>
        <a:p>
          <a:endParaRPr lang="en-US"/>
        </a:p>
      </dgm:t>
    </dgm:pt>
    <dgm:pt modelId="{522BED4C-5160-41DF-A8AB-AF855857A28E}">
      <dgm:prSet phldrT="[Text]"/>
      <dgm:spPr/>
      <dgm:t>
        <a:bodyPr/>
        <a:lstStyle/>
        <a:p>
          <a:r>
            <a:rPr lang="en-US" dirty="0" smtClean="0"/>
            <a:t>Recovery</a:t>
          </a:r>
          <a:endParaRPr lang="en-US" dirty="0"/>
        </a:p>
      </dgm:t>
    </dgm:pt>
    <dgm:pt modelId="{4D2DE82F-5B7A-4965-85DD-69B727B300FC}" type="sibTrans" cxnId="{CF6700D7-3150-4B67-8E39-C2FC1C526E7B}">
      <dgm:prSet/>
      <dgm:spPr/>
      <dgm:t>
        <a:bodyPr/>
        <a:lstStyle/>
        <a:p>
          <a:endParaRPr lang="en-US"/>
        </a:p>
      </dgm:t>
    </dgm:pt>
    <dgm:pt modelId="{F7BA3ACB-6291-4967-B6D2-33C2A02D93EE}" type="parTrans" cxnId="{CF6700D7-3150-4B67-8E39-C2FC1C526E7B}">
      <dgm:prSet/>
      <dgm:spPr/>
      <dgm:t>
        <a:bodyPr/>
        <a:lstStyle/>
        <a:p>
          <a:endParaRPr lang="en-US"/>
        </a:p>
      </dgm:t>
    </dgm:pt>
    <dgm:pt modelId="{725A0BA5-492B-45E6-92FC-88E6EB6F2646}">
      <dgm:prSet/>
      <dgm:spPr/>
      <dgm:t>
        <a:bodyPr/>
        <a:lstStyle/>
        <a:p>
          <a:r>
            <a:rPr lang="en-US" dirty="0" smtClean="0"/>
            <a:t>Treatment</a:t>
          </a:r>
          <a:endParaRPr lang="en-US" dirty="0"/>
        </a:p>
      </dgm:t>
    </dgm:pt>
    <dgm:pt modelId="{1420917E-A61A-4C91-99C9-9DDF96752870}" type="sibTrans" cxnId="{93DAF515-AD5E-486D-B7BE-EE99F1A6E4CA}">
      <dgm:prSet/>
      <dgm:spPr/>
      <dgm:t>
        <a:bodyPr/>
        <a:lstStyle/>
        <a:p>
          <a:endParaRPr lang="en-US"/>
        </a:p>
      </dgm:t>
    </dgm:pt>
    <dgm:pt modelId="{B1039B0D-A2F9-4463-9EBF-666A37DF01BC}" type="parTrans" cxnId="{93DAF515-AD5E-486D-B7BE-EE99F1A6E4CA}">
      <dgm:prSet/>
      <dgm:spPr/>
      <dgm:t>
        <a:bodyPr/>
        <a:lstStyle/>
        <a:p>
          <a:endParaRPr lang="en-US"/>
        </a:p>
      </dgm:t>
    </dgm:pt>
    <dgm:pt modelId="{838A77F3-14C0-43ED-83F2-4F33A2AB33E6}">
      <dgm:prSet phldrT="[Text]"/>
      <dgm:spPr/>
      <dgm:t>
        <a:bodyPr/>
        <a:lstStyle/>
        <a:p>
          <a:r>
            <a:rPr lang="en-US" dirty="0" smtClean="0"/>
            <a:t>Prevention</a:t>
          </a:r>
          <a:endParaRPr lang="en-US" dirty="0"/>
        </a:p>
      </dgm:t>
    </dgm:pt>
    <dgm:pt modelId="{66A82D99-36B9-47FB-955B-022BAC4F00C3}" type="sibTrans" cxnId="{82A29CAB-EC17-47A5-AC75-A73D7BD20A33}">
      <dgm:prSet/>
      <dgm:spPr/>
      <dgm:t>
        <a:bodyPr/>
        <a:lstStyle/>
        <a:p>
          <a:endParaRPr lang="en-US"/>
        </a:p>
      </dgm:t>
    </dgm:pt>
    <dgm:pt modelId="{D1B099D0-D484-449B-BB2F-0B474AD89DDE}" type="parTrans" cxnId="{82A29CAB-EC17-47A5-AC75-A73D7BD20A33}">
      <dgm:prSet/>
      <dgm:spPr/>
      <dgm:t>
        <a:bodyPr/>
        <a:lstStyle/>
        <a:p>
          <a:endParaRPr lang="en-US"/>
        </a:p>
      </dgm:t>
    </dgm:pt>
    <dgm:pt modelId="{76AE636D-0B8E-457B-9937-4E3B7443DC37}">
      <dgm:prSet/>
      <dgm:spPr>
        <a:solidFill>
          <a:schemeClr val="accent2">
            <a:lumMod val="20000"/>
            <a:lumOff val="80000"/>
          </a:schemeClr>
        </a:solidFill>
      </dgm:spPr>
      <dgm:t>
        <a:bodyPr/>
        <a:lstStyle/>
        <a:p>
          <a:r>
            <a:rPr lang="en-US" dirty="0" smtClean="0">
              <a:solidFill>
                <a:schemeClr val="tx1"/>
              </a:solidFill>
            </a:rPr>
            <a:t>Community Outreach</a:t>
          </a:r>
          <a:endParaRPr lang="en-US" dirty="0">
            <a:solidFill>
              <a:schemeClr val="tx1"/>
            </a:solidFill>
          </a:endParaRPr>
        </a:p>
      </dgm:t>
    </dgm:pt>
    <dgm:pt modelId="{942B9AAE-F1DA-4F03-A0BB-BA2B978CA222}" type="parTrans" cxnId="{5C3A4CE9-75EF-46E3-B36E-CA78B1B03934}">
      <dgm:prSet/>
      <dgm:spPr/>
      <dgm:t>
        <a:bodyPr/>
        <a:lstStyle/>
        <a:p>
          <a:endParaRPr lang="en-US"/>
        </a:p>
      </dgm:t>
    </dgm:pt>
    <dgm:pt modelId="{E57386F8-D8F7-4322-8ADF-8EECAC119C79}" type="sibTrans" cxnId="{5C3A4CE9-75EF-46E3-B36E-CA78B1B03934}">
      <dgm:prSet/>
      <dgm:spPr/>
      <dgm:t>
        <a:bodyPr/>
        <a:lstStyle/>
        <a:p>
          <a:endParaRPr lang="en-US"/>
        </a:p>
      </dgm:t>
    </dgm:pt>
    <dgm:pt modelId="{98C717DD-9A21-4F36-BB7A-010E6AAA7DAA}">
      <dgm:prSet/>
      <dgm:spPr>
        <a:solidFill>
          <a:schemeClr val="accent2">
            <a:lumMod val="20000"/>
            <a:lumOff val="80000"/>
          </a:schemeClr>
        </a:solidFill>
      </dgm:spPr>
      <dgm:t>
        <a:bodyPr/>
        <a:lstStyle/>
        <a:p>
          <a:r>
            <a:rPr lang="en-US" dirty="0" smtClean="0">
              <a:solidFill>
                <a:schemeClr val="tx1"/>
              </a:solidFill>
            </a:rPr>
            <a:t>Re-Entry</a:t>
          </a:r>
          <a:endParaRPr lang="en-US" dirty="0">
            <a:solidFill>
              <a:schemeClr val="tx1"/>
            </a:solidFill>
          </a:endParaRPr>
        </a:p>
      </dgm:t>
    </dgm:pt>
    <dgm:pt modelId="{106650A3-44FC-4F02-B941-4A99159D1AD2}" type="parTrans" cxnId="{EB040A28-547B-44CE-A39F-5294FD0B0462}">
      <dgm:prSet/>
      <dgm:spPr/>
      <dgm:t>
        <a:bodyPr/>
        <a:lstStyle/>
        <a:p>
          <a:endParaRPr lang="en-US"/>
        </a:p>
      </dgm:t>
    </dgm:pt>
    <dgm:pt modelId="{E98DE23D-B6F3-4237-9CE4-EC1D4189FCC3}" type="sibTrans" cxnId="{EB040A28-547B-44CE-A39F-5294FD0B0462}">
      <dgm:prSet/>
      <dgm:spPr/>
      <dgm:t>
        <a:bodyPr/>
        <a:lstStyle/>
        <a:p>
          <a:endParaRPr lang="en-US"/>
        </a:p>
      </dgm:t>
    </dgm:pt>
    <dgm:pt modelId="{86AFA9A1-AEA2-43BB-8576-DEFC018B177C}" type="pres">
      <dgm:prSet presAssocID="{F6D25613-5775-48A2-BA52-66BEE555BAA5}" presName="hierChild1" presStyleCnt="0">
        <dgm:presLayoutVars>
          <dgm:orgChart val="1"/>
          <dgm:chPref val="1"/>
          <dgm:dir/>
          <dgm:animOne val="branch"/>
          <dgm:animLvl val="lvl"/>
          <dgm:resizeHandles/>
        </dgm:presLayoutVars>
      </dgm:prSet>
      <dgm:spPr/>
      <dgm:t>
        <a:bodyPr/>
        <a:lstStyle/>
        <a:p>
          <a:endParaRPr lang="en-US"/>
        </a:p>
      </dgm:t>
    </dgm:pt>
    <dgm:pt modelId="{788644D7-D4FF-47A7-93BB-7E467E5D9CF4}" type="pres">
      <dgm:prSet presAssocID="{CB404025-35B2-43E8-8FD7-6342824AC297}" presName="hierRoot1" presStyleCnt="0">
        <dgm:presLayoutVars>
          <dgm:hierBranch val="init"/>
        </dgm:presLayoutVars>
      </dgm:prSet>
      <dgm:spPr/>
    </dgm:pt>
    <dgm:pt modelId="{D2196543-B4F7-4897-A6E7-346D96F02E08}" type="pres">
      <dgm:prSet presAssocID="{CB404025-35B2-43E8-8FD7-6342824AC297}" presName="rootComposite1" presStyleCnt="0"/>
      <dgm:spPr/>
    </dgm:pt>
    <dgm:pt modelId="{A9ECDA85-6F54-4F46-AF84-339B34640A30}" type="pres">
      <dgm:prSet presAssocID="{CB404025-35B2-43E8-8FD7-6342824AC297}" presName="rootText1" presStyleLbl="node0" presStyleIdx="0" presStyleCnt="1" custLinFactNeighborX="-617" custLinFactNeighborY="-25414">
        <dgm:presLayoutVars>
          <dgm:chPref val="3"/>
        </dgm:presLayoutVars>
      </dgm:prSet>
      <dgm:spPr/>
      <dgm:t>
        <a:bodyPr/>
        <a:lstStyle/>
        <a:p>
          <a:endParaRPr lang="en-US"/>
        </a:p>
      </dgm:t>
    </dgm:pt>
    <dgm:pt modelId="{165D5019-F2CC-44F4-BDCC-FCF5AF5D802C}" type="pres">
      <dgm:prSet presAssocID="{CB404025-35B2-43E8-8FD7-6342824AC297}" presName="rootConnector1" presStyleLbl="node1" presStyleIdx="0" presStyleCnt="0"/>
      <dgm:spPr/>
      <dgm:t>
        <a:bodyPr/>
        <a:lstStyle/>
        <a:p>
          <a:endParaRPr lang="en-US"/>
        </a:p>
      </dgm:t>
    </dgm:pt>
    <dgm:pt modelId="{51E14E6D-CE0C-43BB-8AB5-28B4EE0B8340}" type="pres">
      <dgm:prSet presAssocID="{CB404025-35B2-43E8-8FD7-6342824AC297}" presName="hierChild2" presStyleCnt="0"/>
      <dgm:spPr/>
    </dgm:pt>
    <dgm:pt modelId="{C318EDC9-BDF6-4C59-AF68-AE99ECC7FDCE}" type="pres">
      <dgm:prSet presAssocID="{D1B099D0-D484-449B-BB2F-0B474AD89DDE}" presName="Name37" presStyleLbl="parChTrans1D2" presStyleIdx="0" presStyleCnt="4"/>
      <dgm:spPr/>
      <dgm:t>
        <a:bodyPr/>
        <a:lstStyle/>
        <a:p>
          <a:endParaRPr lang="en-US"/>
        </a:p>
      </dgm:t>
    </dgm:pt>
    <dgm:pt modelId="{83BCF3E8-6F4F-4AD3-A3A5-3F4CA415BAF9}" type="pres">
      <dgm:prSet presAssocID="{838A77F3-14C0-43ED-83F2-4F33A2AB33E6}" presName="hierRoot2" presStyleCnt="0">
        <dgm:presLayoutVars>
          <dgm:hierBranch/>
        </dgm:presLayoutVars>
      </dgm:prSet>
      <dgm:spPr/>
    </dgm:pt>
    <dgm:pt modelId="{EBD639B9-BEDA-41D6-A5D4-97EA1556188A}" type="pres">
      <dgm:prSet presAssocID="{838A77F3-14C0-43ED-83F2-4F33A2AB33E6}" presName="rootComposite" presStyleCnt="0"/>
      <dgm:spPr/>
    </dgm:pt>
    <dgm:pt modelId="{BD9F1366-24F2-41B1-A6EF-3A45B9B59BE5}" type="pres">
      <dgm:prSet presAssocID="{838A77F3-14C0-43ED-83F2-4F33A2AB33E6}" presName="rootText" presStyleLbl="node2" presStyleIdx="0" presStyleCnt="3" custLinFactNeighborX="15012" custLinFactNeighborY="-51070">
        <dgm:presLayoutVars>
          <dgm:chPref val="3"/>
        </dgm:presLayoutVars>
      </dgm:prSet>
      <dgm:spPr/>
      <dgm:t>
        <a:bodyPr/>
        <a:lstStyle/>
        <a:p>
          <a:endParaRPr lang="en-US"/>
        </a:p>
      </dgm:t>
    </dgm:pt>
    <dgm:pt modelId="{DF3BC867-8D55-4A93-BA83-18A0D02D9CE6}" type="pres">
      <dgm:prSet presAssocID="{838A77F3-14C0-43ED-83F2-4F33A2AB33E6}" presName="rootConnector" presStyleLbl="node2" presStyleIdx="0" presStyleCnt="3"/>
      <dgm:spPr/>
      <dgm:t>
        <a:bodyPr/>
        <a:lstStyle/>
        <a:p>
          <a:endParaRPr lang="en-US"/>
        </a:p>
      </dgm:t>
    </dgm:pt>
    <dgm:pt modelId="{992937A2-AD81-4830-B0B0-884A01908710}" type="pres">
      <dgm:prSet presAssocID="{838A77F3-14C0-43ED-83F2-4F33A2AB33E6}" presName="hierChild4" presStyleCnt="0"/>
      <dgm:spPr/>
    </dgm:pt>
    <dgm:pt modelId="{5F25EADA-3DD0-48F0-96CD-D032D4B5F275}" type="pres">
      <dgm:prSet presAssocID="{942B9AAE-F1DA-4F03-A0BB-BA2B978CA222}" presName="Name35" presStyleLbl="parChTrans1D3" presStyleIdx="0" presStyleCnt="2"/>
      <dgm:spPr/>
      <dgm:t>
        <a:bodyPr/>
        <a:lstStyle/>
        <a:p>
          <a:endParaRPr lang="en-US"/>
        </a:p>
      </dgm:t>
    </dgm:pt>
    <dgm:pt modelId="{82F1260C-4FAB-4F5B-A3C9-742C83A293C5}" type="pres">
      <dgm:prSet presAssocID="{76AE636D-0B8E-457B-9937-4E3B7443DC37}" presName="hierRoot2" presStyleCnt="0">
        <dgm:presLayoutVars>
          <dgm:hierBranch val="init"/>
        </dgm:presLayoutVars>
      </dgm:prSet>
      <dgm:spPr/>
    </dgm:pt>
    <dgm:pt modelId="{36BFE46A-6F77-4989-B87F-F6D7C6B8F379}" type="pres">
      <dgm:prSet presAssocID="{76AE636D-0B8E-457B-9937-4E3B7443DC37}" presName="rootComposite" presStyleCnt="0"/>
      <dgm:spPr/>
    </dgm:pt>
    <dgm:pt modelId="{0147F94A-8157-4B7F-911D-20A82D90930B}" type="pres">
      <dgm:prSet presAssocID="{76AE636D-0B8E-457B-9937-4E3B7443DC37}" presName="rootText" presStyleLbl="node3" presStyleIdx="0" presStyleCnt="2" custScaleX="50500" custScaleY="95748" custLinFactNeighborX="87400" custLinFactNeighborY="-79509">
        <dgm:presLayoutVars>
          <dgm:chPref val="3"/>
        </dgm:presLayoutVars>
      </dgm:prSet>
      <dgm:spPr/>
      <dgm:t>
        <a:bodyPr/>
        <a:lstStyle/>
        <a:p>
          <a:endParaRPr lang="en-US"/>
        </a:p>
      </dgm:t>
    </dgm:pt>
    <dgm:pt modelId="{25DC4B84-7B97-489C-9745-AF9BA05C41E9}" type="pres">
      <dgm:prSet presAssocID="{76AE636D-0B8E-457B-9937-4E3B7443DC37}" presName="rootConnector" presStyleLbl="node3" presStyleIdx="0" presStyleCnt="2"/>
      <dgm:spPr/>
      <dgm:t>
        <a:bodyPr/>
        <a:lstStyle/>
        <a:p>
          <a:endParaRPr lang="en-US"/>
        </a:p>
      </dgm:t>
    </dgm:pt>
    <dgm:pt modelId="{C3E55AC8-B198-4CBA-952A-0D7C787E2F82}" type="pres">
      <dgm:prSet presAssocID="{76AE636D-0B8E-457B-9937-4E3B7443DC37}" presName="hierChild4" presStyleCnt="0"/>
      <dgm:spPr/>
    </dgm:pt>
    <dgm:pt modelId="{2857642B-3BF4-4F44-9974-B082784FF49B}" type="pres">
      <dgm:prSet presAssocID="{76AE636D-0B8E-457B-9937-4E3B7443DC37}" presName="hierChild5" presStyleCnt="0"/>
      <dgm:spPr/>
    </dgm:pt>
    <dgm:pt modelId="{28049350-9B68-4493-A6C3-B33BDB62DDB4}" type="pres">
      <dgm:prSet presAssocID="{106650A3-44FC-4F02-B941-4A99159D1AD2}" presName="Name35" presStyleLbl="parChTrans1D3" presStyleIdx="1" presStyleCnt="2"/>
      <dgm:spPr/>
      <dgm:t>
        <a:bodyPr/>
        <a:lstStyle/>
        <a:p>
          <a:endParaRPr lang="en-US"/>
        </a:p>
      </dgm:t>
    </dgm:pt>
    <dgm:pt modelId="{DAE1A583-D174-42F7-A6AD-42F17A2F3E62}" type="pres">
      <dgm:prSet presAssocID="{98C717DD-9A21-4F36-BB7A-010E6AAA7DAA}" presName="hierRoot2" presStyleCnt="0">
        <dgm:presLayoutVars>
          <dgm:hierBranch val="init"/>
        </dgm:presLayoutVars>
      </dgm:prSet>
      <dgm:spPr/>
    </dgm:pt>
    <dgm:pt modelId="{C3BA7D66-C800-43A9-B5E5-EE803D6A9100}" type="pres">
      <dgm:prSet presAssocID="{98C717DD-9A21-4F36-BB7A-010E6AAA7DAA}" presName="rootComposite" presStyleCnt="0"/>
      <dgm:spPr/>
    </dgm:pt>
    <dgm:pt modelId="{773737AB-F5BD-427E-A81A-D77A9F9C475F}" type="pres">
      <dgm:prSet presAssocID="{98C717DD-9A21-4F36-BB7A-010E6AAA7DAA}" presName="rootText" presStyleLbl="node3" presStyleIdx="1" presStyleCnt="2" custScaleX="50500" custScaleY="95748" custLinFactX="54551" custLinFactNeighborX="100000" custLinFactNeighborY="-80482">
        <dgm:presLayoutVars>
          <dgm:chPref val="3"/>
        </dgm:presLayoutVars>
      </dgm:prSet>
      <dgm:spPr/>
      <dgm:t>
        <a:bodyPr/>
        <a:lstStyle/>
        <a:p>
          <a:endParaRPr lang="en-US"/>
        </a:p>
      </dgm:t>
    </dgm:pt>
    <dgm:pt modelId="{9F70A4BA-F278-404F-BEBE-78528CC8651C}" type="pres">
      <dgm:prSet presAssocID="{98C717DD-9A21-4F36-BB7A-010E6AAA7DAA}" presName="rootConnector" presStyleLbl="node3" presStyleIdx="1" presStyleCnt="2"/>
      <dgm:spPr/>
      <dgm:t>
        <a:bodyPr/>
        <a:lstStyle/>
        <a:p>
          <a:endParaRPr lang="en-US"/>
        </a:p>
      </dgm:t>
    </dgm:pt>
    <dgm:pt modelId="{1F23133C-1FFD-4588-A2FD-A1CDD84E67A4}" type="pres">
      <dgm:prSet presAssocID="{98C717DD-9A21-4F36-BB7A-010E6AAA7DAA}" presName="hierChild4" presStyleCnt="0"/>
      <dgm:spPr/>
    </dgm:pt>
    <dgm:pt modelId="{6B4546AC-E9C0-4E86-97C5-AB456FA802F3}" type="pres">
      <dgm:prSet presAssocID="{98C717DD-9A21-4F36-BB7A-010E6AAA7DAA}" presName="hierChild5" presStyleCnt="0"/>
      <dgm:spPr/>
    </dgm:pt>
    <dgm:pt modelId="{9547C1C7-C0F6-427D-9EEF-679D3EEB143A}" type="pres">
      <dgm:prSet presAssocID="{838A77F3-14C0-43ED-83F2-4F33A2AB33E6}" presName="hierChild5" presStyleCnt="0"/>
      <dgm:spPr/>
    </dgm:pt>
    <dgm:pt modelId="{08744AB5-B7CE-4E7D-904C-C108E45BCABD}" type="pres">
      <dgm:prSet presAssocID="{B1039B0D-A2F9-4463-9EBF-666A37DF01BC}" presName="Name37" presStyleLbl="parChTrans1D2" presStyleIdx="1" presStyleCnt="4"/>
      <dgm:spPr/>
      <dgm:t>
        <a:bodyPr/>
        <a:lstStyle/>
        <a:p>
          <a:endParaRPr lang="en-US"/>
        </a:p>
      </dgm:t>
    </dgm:pt>
    <dgm:pt modelId="{8DBEDDB0-05D8-48B9-9FBC-7EE8B2CA029B}" type="pres">
      <dgm:prSet presAssocID="{725A0BA5-492B-45E6-92FC-88E6EB6F2646}" presName="hierRoot2" presStyleCnt="0">
        <dgm:presLayoutVars>
          <dgm:hierBranch val="init"/>
        </dgm:presLayoutVars>
      </dgm:prSet>
      <dgm:spPr/>
    </dgm:pt>
    <dgm:pt modelId="{5290A18A-EA1F-4950-ABD6-C1461BD40B3C}" type="pres">
      <dgm:prSet presAssocID="{725A0BA5-492B-45E6-92FC-88E6EB6F2646}" presName="rootComposite" presStyleCnt="0"/>
      <dgm:spPr/>
    </dgm:pt>
    <dgm:pt modelId="{E020F298-777D-40D3-8FC5-EFEA07647CC3}" type="pres">
      <dgm:prSet presAssocID="{725A0BA5-492B-45E6-92FC-88E6EB6F2646}" presName="rootText" presStyleLbl="node2" presStyleIdx="1" presStyleCnt="3" custLinFactNeighborX="-743" custLinFactNeighborY="-51070">
        <dgm:presLayoutVars>
          <dgm:chPref val="3"/>
        </dgm:presLayoutVars>
      </dgm:prSet>
      <dgm:spPr/>
      <dgm:t>
        <a:bodyPr/>
        <a:lstStyle/>
        <a:p>
          <a:endParaRPr lang="en-US"/>
        </a:p>
      </dgm:t>
    </dgm:pt>
    <dgm:pt modelId="{26D7B606-4B81-40BA-AB38-E4BC0DC45644}" type="pres">
      <dgm:prSet presAssocID="{725A0BA5-492B-45E6-92FC-88E6EB6F2646}" presName="rootConnector" presStyleLbl="node2" presStyleIdx="1" presStyleCnt="3"/>
      <dgm:spPr/>
      <dgm:t>
        <a:bodyPr/>
        <a:lstStyle/>
        <a:p>
          <a:endParaRPr lang="en-US"/>
        </a:p>
      </dgm:t>
    </dgm:pt>
    <dgm:pt modelId="{F35D5A3C-3C0B-456A-A4E2-D218AA01B612}" type="pres">
      <dgm:prSet presAssocID="{725A0BA5-492B-45E6-92FC-88E6EB6F2646}" presName="hierChild4" presStyleCnt="0"/>
      <dgm:spPr/>
    </dgm:pt>
    <dgm:pt modelId="{6F463855-CF9C-477D-B283-93EFB3786FE1}" type="pres">
      <dgm:prSet presAssocID="{725A0BA5-492B-45E6-92FC-88E6EB6F2646}" presName="hierChild5" presStyleCnt="0"/>
      <dgm:spPr/>
    </dgm:pt>
    <dgm:pt modelId="{708560ED-99C8-411E-85ED-5E8C344E9146}" type="pres">
      <dgm:prSet presAssocID="{F7BA3ACB-6291-4967-B6D2-33C2A02D93EE}" presName="Name37" presStyleLbl="parChTrans1D2" presStyleIdx="2" presStyleCnt="4"/>
      <dgm:spPr/>
      <dgm:t>
        <a:bodyPr/>
        <a:lstStyle/>
        <a:p>
          <a:endParaRPr lang="en-US"/>
        </a:p>
      </dgm:t>
    </dgm:pt>
    <dgm:pt modelId="{AF9651A2-1AE7-43E2-8E97-98C584458A06}" type="pres">
      <dgm:prSet presAssocID="{522BED4C-5160-41DF-A8AB-AF855857A28E}" presName="hierRoot2" presStyleCnt="0">
        <dgm:presLayoutVars>
          <dgm:hierBranch val="init"/>
        </dgm:presLayoutVars>
      </dgm:prSet>
      <dgm:spPr/>
    </dgm:pt>
    <dgm:pt modelId="{F2C3CFAB-012B-4B11-8A51-68F91CE4CD17}" type="pres">
      <dgm:prSet presAssocID="{522BED4C-5160-41DF-A8AB-AF855857A28E}" presName="rootComposite" presStyleCnt="0"/>
      <dgm:spPr/>
    </dgm:pt>
    <dgm:pt modelId="{D743B886-846C-4690-A820-968177A0A785}" type="pres">
      <dgm:prSet presAssocID="{522BED4C-5160-41DF-A8AB-AF855857A28E}" presName="rootText" presStyleLbl="node2" presStyleIdx="2" presStyleCnt="3" custLinFactNeighborX="-16498" custLinFactNeighborY="-51070">
        <dgm:presLayoutVars>
          <dgm:chPref val="3"/>
        </dgm:presLayoutVars>
      </dgm:prSet>
      <dgm:spPr/>
      <dgm:t>
        <a:bodyPr/>
        <a:lstStyle/>
        <a:p>
          <a:endParaRPr lang="en-US"/>
        </a:p>
      </dgm:t>
    </dgm:pt>
    <dgm:pt modelId="{D7F0C757-D26F-4744-8BFD-8CF0AC91D6F8}" type="pres">
      <dgm:prSet presAssocID="{522BED4C-5160-41DF-A8AB-AF855857A28E}" presName="rootConnector" presStyleLbl="node2" presStyleIdx="2" presStyleCnt="3"/>
      <dgm:spPr/>
      <dgm:t>
        <a:bodyPr/>
        <a:lstStyle/>
        <a:p>
          <a:endParaRPr lang="en-US"/>
        </a:p>
      </dgm:t>
    </dgm:pt>
    <dgm:pt modelId="{0866202D-3232-41B8-B28F-C8D2CF6E8020}" type="pres">
      <dgm:prSet presAssocID="{522BED4C-5160-41DF-A8AB-AF855857A28E}" presName="hierChild4" presStyleCnt="0"/>
      <dgm:spPr/>
    </dgm:pt>
    <dgm:pt modelId="{897443D1-0570-43C9-8B36-18FA4B1B075F}" type="pres">
      <dgm:prSet presAssocID="{522BED4C-5160-41DF-A8AB-AF855857A28E}" presName="hierChild5" presStyleCnt="0"/>
      <dgm:spPr/>
    </dgm:pt>
    <dgm:pt modelId="{34D978F9-80FB-47C5-B7A1-7120571D18D7}" type="pres">
      <dgm:prSet presAssocID="{CB404025-35B2-43E8-8FD7-6342824AC297}" presName="hierChild3" presStyleCnt="0"/>
      <dgm:spPr/>
    </dgm:pt>
    <dgm:pt modelId="{E1F803C1-65A5-4B31-94BB-75AB67818E45}" type="pres">
      <dgm:prSet presAssocID="{8AC80A61-BB6D-4AB4-B849-46351C788BD1}" presName="Name111" presStyleLbl="parChTrans1D2" presStyleIdx="3" presStyleCnt="4"/>
      <dgm:spPr/>
      <dgm:t>
        <a:bodyPr/>
        <a:lstStyle/>
        <a:p>
          <a:endParaRPr lang="en-US"/>
        </a:p>
      </dgm:t>
    </dgm:pt>
    <dgm:pt modelId="{EEF9F80C-618A-457D-A0A6-C984991C7873}" type="pres">
      <dgm:prSet presAssocID="{907DE173-B972-4872-B5C8-4D41F1BEE689}" presName="hierRoot3" presStyleCnt="0">
        <dgm:presLayoutVars>
          <dgm:hierBranch val="init"/>
        </dgm:presLayoutVars>
      </dgm:prSet>
      <dgm:spPr/>
    </dgm:pt>
    <dgm:pt modelId="{AEB2E7A8-279F-4719-806F-E3517894E660}" type="pres">
      <dgm:prSet presAssocID="{907DE173-B972-4872-B5C8-4D41F1BEE689}" presName="rootComposite3" presStyleCnt="0"/>
      <dgm:spPr/>
    </dgm:pt>
    <dgm:pt modelId="{33C8D5F0-6614-4AE1-AE52-E8AE1F6152B4}" type="pres">
      <dgm:prSet presAssocID="{907DE173-B972-4872-B5C8-4D41F1BEE689}" presName="rootText3" presStyleLbl="asst1" presStyleIdx="0" presStyleCnt="1" custLinFactNeighborX="59883" custLinFactNeighborY="-44577">
        <dgm:presLayoutVars>
          <dgm:chPref val="3"/>
        </dgm:presLayoutVars>
      </dgm:prSet>
      <dgm:spPr/>
      <dgm:t>
        <a:bodyPr/>
        <a:lstStyle/>
        <a:p>
          <a:endParaRPr lang="en-US"/>
        </a:p>
      </dgm:t>
    </dgm:pt>
    <dgm:pt modelId="{B48AB98A-C84E-44D1-8FFC-51FAE9056B06}" type="pres">
      <dgm:prSet presAssocID="{907DE173-B972-4872-B5C8-4D41F1BEE689}" presName="rootConnector3" presStyleLbl="asst1" presStyleIdx="0" presStyleCnt="1"/>
      <dgm:spPr/>
      <dgm:t>
        <a:bodyPr/>
        <a:lstStyle/>
        <a:p>
          <a:endParaRPr lang="en-US"/>
        </a:p>
      </dgm:t>
    </dgm:pt>
    <dgm:pt modelId="{D125BDBF-484A-4361-8DDB-3D70CBAC8E8A}" type="pres">
      <dgm:prSet presAssocID="{907DE173-B972-4872-B5C8-4D41F1BEE689}" presName="hierChild6" presStyleCnt="0"/>
      <dgm:spPr/>
    </dgm:pt>
    <dgm:pt modelId="{6D99123E-E49D-450A-AB62-0BA92BDFB1C1}" type="pres">
      <dgm:prSet presAssocID="{907DE173-B972-4872-B5C8-4D41F1BEE689}" presName="hierChild7" presStyleCnt="0"/>
      <dgm:spPr/>
    </dgm:pt>
  </dgm:ptLst>
  <dgm:cxnLst>
    <dgm:cxn modelId="{6D68B9D8-4ADB-4786-88E8-DF54CB2AB1FC}" type="presOf" srcId="{F6D25613-5775-48A2-BA52-66BEE555BAA5}" destId="{86AFA9A1-AEA2-43BB-8576-DEFC018B177C}" srcOrd="0" destOrd="0" presId="urn:microsoft.com/office/officeart/2005/8/layout/orgChart1"/>
    <dgm:cxn modelId="{ED5340E0-10E9-4997-B35B-155926E620E6}" type="presOf" srcId="{76AE636D-0B8E-457B-9937-4E3B7443DC37}" destId="{25DC4B84-7B97-489C-9745-AF9BA05C41E9}" srcOrd="1" destOrd="0" presId="urn:microsoft.com/office/officeart/2005/8/layout/orgChart1"/>
    <dgm:cxn modelId="{82A29CAB-EC17-47A5-AC75-A73D7BD20A33}" srcId="{CB404025-35B2-43E8-8FD7-6342824AC297}" destId="{838A77F3-14C0-43ED-83F2-4F33A2AB33E6}" srcOrd="1" destOrd="0" parTransId="{D1B099D0-D484-449B-BB2F-0B474AD89DDE}" sibTransId="{66A82D99-36B9-47FB-955B-022BAC4F00C3}"/>
    <dgm:cxn modelId="{5C3A4CE9-75EF-46E3-B36E-CA78B1B03934}" srcId="{838A77F3-14C0-43ED-83F2-4F33A2AB33E6}" destId="{76AE636D-0B8E-457B-9937-4E3B7443DC37}" srcOrd="0" destOrd="0" parTransId="{942B9AAE-F1DA-4F03-A0BB-BA2B978CA222}" sibTransId="{E57386F8-D8F7-4322-8ADF-8EECAC119C79}"/>
    <dgm:cxn modelId="{2E292EEC-24D5-4F43-AA02-4920F2B3B245}" type="presOf" srcId="{106650A3-44FC-4F02-B941-4A99159D1AD2}" destId="{28049350-9B68-4493-A6C3-B33BDB62DDB4}" srcOrd="0" destOrd="0" presId="urn:microsoft.com/office/officeart/2005/8/layout/orgChart1"/>
    <dgm:cxn modelId="{55620395-A857-4764-B4FC-9A8E4C4071B1}" type="presOf" srcId="{CB404025-35B2-43E8-8FD7-6342824AC297}" destId="{165D5019-F2CC-44F4-BDCC-FCF5AF5D802C}" srcOrd="1" destOrd="0" presId="urn:microsoft.com/office/officeart/2005/8/layout/orgChart1"/>
    <dgm:cxn modelId="{2A0F8A99-A968-4082-8EA7-19B1F55C58F8}" srcId="{F6D25613-5775-48A2-BA52-66BEE555BAA5}" destId="{CB404025-35B2-43E8-8FD7-6342824AC297}" srcOrd="0" destOrd="0" parTransId="{232E16C9-EE07-442F-9158-E6F772A719BC}" sibTransId="{9FAD25F5-EE32-4B78-ACC0-D75C792CF3C8}"/>
    <dgm:cxn modelId="{90591B0C-F129-4505-9C34-FAA9238BBF87}" type="presOf" srcId="{942B9AAE-F1DA-4F03-A0BB-BA2B978CA222}" destId="{5F25EADA-3DD0-48F0-96CD-D032D4B5F275}" srcOrd="0" destOrd="0" presId="urn:microsoft.com/office/officeart/2005/8/layout/orgChart1"/>
    <dgm:cxn modelId="{CF6700D7-3150-4B67-8E39-C2FC1C526E7B}" srcId="{CB404025-35B2-43E8-8FD7-6342824AC297}" destId="{522BED4C-5160-41DF-A8AB-AF855857A28E}" srcOrd="3" destOrd="0" parTransId="{F7BA3ACB-6291-4967-B6D2-33C2A02D93EE}" sibTransId="{4D2DE82F-5B7A-4965-85DD-69B727B300FC}"/>
    <dgm:cxn modelId="{D08161CD-B414-4D7C-BF11-7E15A28B61F1}" type="presOf" srcId="{76AE636D-0B8E-457B-9937-4E3B7443DC37}" destId="{0147F94A-8157-4B7F-911D-20A82D90930B}" srcOrd="0" destOrd="0" presId="urn:microsoft.com/office/officeart/2005/8/layout/orgChart1"/>
    <dgm:cxn modelId="{07C91E60-4ACC-410E-86FF-C027DA9D556C}" type="presOf" srcId="{98C717DD-9A21-4F36-BB7A-010E6AAA7DAA}" destId="{773737AB-F5BD-427E-A81A-D77A9F9C475F}" srcOrd="0" destOrd="0" presId="urn:microsoft.com/office/officeart/2005/8/layout/orgChart1"/>
    <dgm:cxn modelId="{0777CAF6-6095-449A-A275-52F6372551D2}" type="presOf" srcId="{838A77F3-14C0-43ED-83F2-4F33A2AB33E6}" destId="{BD9F1366-24F2-41B1-A6EF-3A45B9B59BE5}" srcOrd="0" destOrd="0" presId="urn:microsoft.com/office/officeart/2005/8/layout/orgChart1"/>
    <dgm:cxn modelId="{D0A2C120-18EE-495C-A578-AE6D188B1529}" type="presOf" srcId="{522BED4C-5160-41DF-A8AB-AF855857A28E}" destId="{D743B886-846C-4690-A820-968177A0A785}" srcOrd="0" destOrd="0" presId="urn:microsoft.com/office/officeart/2005/8/layout/orgChart1"/>
    <dgm:cxn modelId="{EE694D81-7936-4E16-AC4C-9E5DAE321C4E}" type="presOf" srcId="{D1B099D0-D484-449B-BB2F-0B474AD89DDE}" destId="{C318EDC9-BDF6-4C59-AF68-AE99ECC7FDCE}" srcOrd="0" destOrd="0" presId="urn:microsoft.com/office/officeart/2005/8/layout/orgChart1"/>
    <dgm:cxn modelId="{B99DFE86-3093-4E6A-98CF-0469C25D4C04}" type="presOf" srcId="{838A77F3-14C0-43ED-83F2-4F33A2AB33E6}" destId="{DF3BC867-8D55-4A93-BA83-18A0D02D9CE6}" srcOrd="1" destOrd="0" presId="urn:microsoft.com/office/officeart/2005/8/layout/orgChart1"/>
    <dgm:cxn modelId="{9D06CB20-3FBB-4130-B66C-FB7F0344EBC3}" type="presOf" srcId="{725A0BA5-492B-45E6-92FC-88E6EB6F2646}" destId="{E020F298-777D-40D3-8FC5-EFEA07647CC3}" srcOrd="0" destOrd="0" presId="urn:microsoft.com/office/officeart/2005/8/layout/orgChart1"/>
    <dgm:cxn modelId="{C74834FA-365A-4B3D-A1DC-5CA7D6847B7E}" type="presOf" srcId="{98C717DD-9A21-4F36-BB7A-010E6AAA7DAA}" destId="{9F70A4BA-F278-404F-BEBE-78528CC8651C}" srcOrd="1" destOrd="0" presId="urn:microsoft.com/office/officeart/2005/8/layout/orgChart1"/>
    <dgm:cxn modelId="{FF3C7A4C-6CC8-46B2-A023-D4B0D7AD6FD1}" type="presOf" srcId="{F7BA3ACB-6291-4967-B6D2-33C2A02D93EE}" destId="{708560ED-99C8-411E-85ED-5E8C344E9146}" srcOrd="0" destOrd="0" presId="urn:microsoft.com/office/officeart/2005/8/layout/orgChart1"/>
    <dgm:cxn modelId="{4B3BADF6-273A-49AF-86FD-608DE353747E}" type="presOf" srcId="{CB404025-35B2-43E8-8FD7-6342824AC297}" destId="{A9ECDA85-6F54-4F46-AF84-339B34640A30}" srcOrd="0" destOrd="0" presId="urn:microsoft.com/office/officeart/2005/8/layout/orgChart1"/>
    <dgm:cxn modelId="{088349E3-EE49-47B6-876F-A02F13B6B412}" type="presOf" srcId="{8AC80A61-BB6D-4AB4-B849-46351C788BD1}" destId="{E1F803C1-65A5-4B31-94BB-75AB67818E45}" srcOrd="0" destOrd="0" presId="urn:microsoft.com/office/officeart/2005/8/layout/orgChart1"/>
    <dgm:cxn modelId="{93DAF515-AD5E-486D-B7BE-EE99F1A6E4CA}" srcId="{CB404025-35B2-43E8-8FD7-6342824AC297}" destId="{725A0BA5-492B-45E6-92FC-88E6EB6F2646}" srcOrd="2" destOrd="0" parTransId="{B1039B0D-A2F9-4463-9EBF-666A37DF01BC}" sibTransId="{1420917E-A61A-4C91-99C9-9DDF96752870}"/>
    <dgm:cxn modelId="{B2F645D5-C940-4010-89AF-F35860EB3B2F}" type="presOf" srcId="{907DE173-B972-4872-B5C8-4D41F1BEE689}" destId="{33C8D5F0-6614-4AE1-AE52-E8AE1F6152B4}" srcOrd="0" destOrd="0" presId="urn:microsoft.com/office/officeart/2005/8/layout/orgChart1"/>
    <dgm:cxn modelId="{2C39590D-2CAF-41AD-9FE8-8406F78A4000}" type="presOf" srcId="{725A0BA5-492B-45E6-92FC-88E6EB6F2646}" destId="{26D7B606-4B81-40BA-AB38-E4BC0DC45644}" srcOrd="1" destOrd="0" presId="urn:microsoft.com/office/officeart/2005/8/layout/orgChart1"/>
    <dgm:cxn modelId="{6D3AE20E-6670-498B-A46A-2F057B27CEED}" type="presOf" srcId="{907DE173-B972-4872-B5C8-4D41F1BEE689}" destId="{B48AB98A-C84E-44D1-8FFC-51FAE9056B06}" srcOrd="1" destOrd="0" presId="urn:microsoft.com/office/officeart/2005/8/layout/orgChart1"/>
    <dgm:cxn modelId="{EB040A28-547B-44CE-A39F-5294FD0B0462}" srcId="{838A77F3-14C0-43ED-83F2-4F33A2AB33E6}" destId="{98C717DD-9A21-4F36-BB7A-010E6AAA7DAA}" srcOrd="1" destOrd="0" parTransId="{106650A3-44FC-4F02-B941-4A99159D1AD2}" sibTransId="{E98DE23D-B6F3-4237-9CE4-EC1D4189FCC3}"/>
    <dgm:cxn modelId="{F92AD033-9F1B-4E94-8700-EB07CC825FDC}" srcId="{CB404025-35B2-43E8-8FD7-6342824AC297}" destId="{907DE173-B972-4872-B5C8-4D41F1BEE689}" srcOrd="0" destOrd="0" parTransId="{8AC80A61-BB6D-4AB4-B849-46351C788BD1}" sibTransId="{8267ECA3-50BD-465A-81AA-F21C28EBF9B9}"/>
    <dgm:cxn modelId="{7DB0721F-52F0-4E83-BDE9-0F36E912A590}" type="presOf" srcId="{B1039B0D-A2F9-4463-9EBF-666A37DF01BC}" destId="{08744AB5-B7CE-4E7D-904C-C108E45BCABD}" srcOrd="0" destOrd="0" presId="urn:microsoft.com/office/officeart/2005/8/layout/orgChart1"/>
    <dgm:cxn modelId="{A329E93C-753E-43DD-8A15-0C384D032726}" type="presOf" srcId="{522BED4C-5160-41DF-A8AB-AF855857A28E}" destId="{D7F0C757-D26F-4744-8BFD-8CF0AC91D6F8}" srcOrd="1" destOrd="0" presId="urn:microsoft.com/office/officeart/2005/8/layout/orgChart1"/>
    <dgm:cxn modelId="{12F5CD75-0977-40E2-AD95-5B29E7772A81}" type="presParOf" srcId="{86AFA9A1-AEA2-43BB-8576-DEFC018B177C}" destId="{788644D7-D4FF-47A7-93BB-7E467E5D9CF4}" srcOrd="0" destOrd="0" presId="urn:microsoft.com/office/officeart/2005/8/layout/orgChart1"/>
    <dgm:cxn modelId="{26447A44-3F1F-4FD5-8B18-EC86E17FFA15}" type="presParOf" srcId="{788644D7-D4FF-47A7-93BB-7E467E5D9CF4}" destId="{D2196543-B4F7-4897-A6E7-346D96F02E08}" srcOrd="0" destOrd="0" presId="urn:microsoft.com/office/officeart/2005/8/layout/orgChart1"/>
    <dgm:cxn modelId="{7159688F-4022-4985-A289-D8BE2EDA8AC7}" type="presParOf" srcId="{D2196543-B4F7-4897-A6E7-346D96F02E08}" destId="{A9ECDA85-6F54-4F46-AF84-339B34640A30}" srcOrd="0" destOrd="0" presId="urn:microsoft.com/office/officeart/2005/8/layout/orgChart1"/>
    <dgm:cxn modelId="{ACA06A90-40C1-432B-B7C4-88719C442C82}" type="presParOf" srcId="{D2196543-B4F7-4897-A6E7-346D96F02E08}" destId="{165D5019-F2CC-44F4-BDCC-FCF5AF5D802C}" srcOrd="1" destOrd="0" presId="urn:microsoft.com/office/officeart/2005/8/layout/orgChart1"/>
    <dgm:cxn modelId="{43EFE259-3E0B-49F5-B319-D2335DD81F45}" type="presParOf" srcId="{788644D7-D4FF-47A7-93BB-7E467E5D9CF4}" destId="{51E14E6D-CE0C-43BB-8AB5-28B4EE0B8340}" srcOrd="1" destOrd="0" presId="urn:microsoft.com/office/officeart/2005/8/layout/orgChart1"/>
    <dgm:cxn modelId="{4A91CD5A-383A-4F91-B93F-4D68535D1250}" type="presParOf" srcId="{51E14E6D-CE0C-43BB-8AB5-28B4EE0B8340}" destId="{C318EDC9-BDF6-4C59-AF68-AE99ECC7FDCE}" srcOrd="0" destOrd="0" presId="urn:microsoft.com/office/officeart/2005/8/layout/orgChart1"/>
    <dgm:cxn modelId="{AC530A0B-E494-46D8-B5A0-F26810AC6B60}" type="presParOf" srcId="{51E14E6D-CE0C-43BB-8AB5-28B4EE0B8340}" destId="{83BCF3E8-6F4F-4AD3-A3A5-3F4CA415BAF9}" srcOrd="1" destOrd="0" presId="urn:microsoft.com/office/officeart/2005/8/layout/orgChart1"/>
    <dgm:cxn modelId="{34DB6441-84C2-4CB2-ACA9-7BCDB82D1A62}" type="presParOf" srcId="{83BCF3E8-6F4F-4AD3-A3A5-3F4CA415BAF9}" destId="{EBD639B9-BEDA-41D6-A5D4-97EA1556188A}" srcOrd="0" destOrd="0" presId="urn:microsoft.com/office/officeart/2005/8/layout/orgChart1"/>
    <dgm:cxn modelId="{423F9C22-69AD-4E3D-993B-323C2FECE16B}" type="presParOf" srcId="{EBD639B9-BEDA-41D6-A5D4-97EA1556188A}" destId="{BD9F1366-24F2-41B1-A6EF-3A45B9B59BE5}" srcOrd="0" destOrd="0" presId="urn:microsoft.com/office/officeart/2005/8/layout/orgChart1"/>
    <dgm:cxn modelId="{74A74577-E1AB-48FB-AC5A-C78F27FE2DE8}" type="presParOf" srcId="{EBD639B9-BEDA-41D6-A5D4-97EA1556188A}" destId="{DF3BC867-8D55-4A93-BA83-18A0D02D9CE6}" srcOrd="1" destOrd="0" presId="urn:microsoft.com/office/officeart/2005/8/layout/orgChart1"/>
    <dgm:cxn modelId="{EEBD1E8C-871A-4047-BC24-15D3146EBC60}" type="presParOf" srcId="{83BCF3E8-6F4F-4AD3-A3A5-3F4CA415BAF9}" destId="{992937A2-AD81-4830-B0B0-884A01908710}" srcOrd="1" destOrd="0" presId="urn:microsoft.com/office/officeart/2005/8/layout/orgChart1"/>
    <dgm:cxn modelId="{F6AACC81-2B69-4EBB-9534-02A04FEF9A68}" type="presParOf" srcId="{992937A2-AD81-4830-B0B0-884A01908710}" destId="{5F25EADA-3DD0-48F0-96CD-D032D4B5F275}" srcOrd="0" destOrd="0" presId="urn:microsoft.com/office/officeart/2005/8/layout/orgChart1"/>
    <dgm:cxn modelId="{067CDB25-22E0-4D91-9692-C3130F495D98}" type="presParOf" srcId="{992937A2-AD81-4830-B0B0-884A01908710}" destId="{82F1260C-4FAB-4F5B-A3C9-742C83A293C5}" srcOrd="1" destOrd="0" presId="urn:microsoft.com/office/officeart/2005/8/layout/orgChart1"/>
    <dgm:cxn modelId="{EA7C427D-CC5C-4113-83A9-B1372D60E1B8}" type="presParOf" srcId="{82F1260C-4FAB-4F5B-A3C9-742C83A293C5}" destId="{36BFE46A-6F77-4989-B87F-F6D7C6B8F379}" srcOrd="0" destOrd="0" presId="urn:microsoft.com/office/officeart/2005/8/layout/orgChart1"/>
    <dgm:cxn modelId="{40897259-4509-4522-A8A8-BE8DAC5DEC0A}" type="presParOf" srcId="{36BFE46A-6F77-4989-B87F-F6D7C6B8F379}" destId="{0147F94A-8157-4B7F-911D-20A82D90930B}" srcOrd="0" destOrd="0" presId="urn:microsoft.com/office/officeart/2005/8/layout/orgChart1"/>
    <dgm:cxn modelId="{9CCB6B4C-EE70-477F-9C5D-08C5026DD2C8}" type="presParOf" srcId="{36BFE46A-6F77-4989-B87F-F6D7C6B8F379}" destId="{25DC4B84-7B97-489C-9745-AF9BA05C41E9}" srcOrd="1" destOrd="0" presId="urn:microsoft.com/office/officeart/2005/8/layout/orgChart1"/>
    <dgm:cxn modelId="{A79A7A88-2EB6-41C7-B84B-D12B502F19B9}" type="presParOf" srcId="{82F1260C-4FAB-4F5B-A3C9-742C83A293C5}" destId="{C3E55AC8-B198-4CBA-952A-0D7C787E2F82}" srcOrd="1" destOrd="0" presId="urn:microsoft.com/office/officeart/2005/8/layout/orgChart1"/>
    <dgm:cxn modelId="{33A17D9E-F7BC-4A32-A366-A9BB4C7B36A3}" type="presParOf" srcId="{82F1260C-4FAB-4F5B-A3C9-742C83A293C5}" destId="{2857642B-3BF4-4F44-9974-B082784FF49B}" srcOrd="2" destOrd="0" presId="urn:microsoft.com/office/officeart/2005/8/layout/orgChart1"/>
    <dgm:cxn modelId="{4E9C685A-F168-4F52-8AEC-EC8F8477C8F5}" type="presParOf" srcId="{992937A2-AD81-4830-B0B0-884A01908710}" destId="{28049350-9B68-4493-A6C3-B33BDB62DDB4}" srcOrd="2" destOrd="0" presId="urn:microsoft.com/office/officeart/2005/8/layout/orgChart1"/>
    <dgm:cxn modelId="{5908E671-1E68-4569-88E9-3575AD9F1C5F}" type="presParOf" srcId="{992937A2-AD81-4830-B0B0-884A01908710}" destId="{DAE1A583-D174-42F7-A6AD-42F17A2F3E62}" srcOrd="3" destOrd="0" presId="urn:microsoft.com/office/officeart/2005/8/layout/orgChart1"/>
    <dgm:cxn modelId="{005F9C80-860E-436D-BCCB-C624154E0AC7}" type="presParOf" srcId="{DAE1A583-D174-42F7-A6AD-42F17A2F3E62}" destId="{C3BA7D66-C800-43A9-B5E5-EE803D6A9100}" srcOrd="0" destOrd="0" presId="urn:microsoft.com/office/officeart/2005/8/layout/orgChart1"/>
    <dgm:cxn modelId="{94CC9BD4-7B8C-4222-A5EC-62D41198D8EA}" type="presParOf" srcId="{C3BA7D66-C800-43A9-B5E5-EE803D6A9100}" destId="{773737AB-F5BD-427E-A81A-D77A9F9C475F}" srcOrd="0" destOrd="0" presId="urn:microsoft.com/office/officeart/2005/8/layout/orgChart1"/>
    <dgm:cxn modelId="{0713031C-D091-4D13-AA09-7F565C60DD58}" type="presParOf" srcId="{C3BA7D66-C800-43A9-B5E5-EE803D6A9100}" destId="{9F70A4BA-F278-404F-BEBE-78528CC8651C}" srcOrd="1" destOrd="0" presId="urn:microsoft.com/office/officeart/2005/8/layout/orgChart1"/>
    <dgm:cxn modelId="{6B789545-372B-4B06-AF23-F2FD2ECC9C72}" type="presParOf" srcId="{DAE1A583-D174-42F7-A6AD-42F17A2F3E62}" destId="{1F23133C-1FFD-4588-A2FD-A1CDD84E67A4}" srcOrd="1" destOrd="0" presId="urn:microsoft.com/office/officeart/2005/8/layout/orgChart1"/>
    <dgm:cxn modelId="{07FB37E9-DBF8-4756-BEF9-CF3A4A6BCB9A}" type="presParOf" srcId="{DAE1A583-D174-42F7-A6AD-42F17A2F3E62}" destId="{6B4546AC-E9C0-4E86-97C5-AB456FA802F3}" srcOrd="2" destOrd="0" presId="urn:microsoft.com/office/officeart/2005/8/layout/orgChart1"/>
    <dgm:cxn modelId="{D6B78640-DEE8-4172-B589-0A50BA0B9C6B}" type="presParOf" srcId="{83BCF3E8-6F4F-4AD3-A3A5-3F4CA415BAF9}" destId="{9547C1C7-C0F6-427D-9EEF-679D3EEB143A}" srcOrd="2" destOrd="0" presId="urn:microsoft.com/office/officeart/2005/8/layout/orgChart1"/>
    <dgm:cxn modelId="{070688BC-CD7D-4D91-B8A1-30B58E211904}" type="presParOf" srcId="{51E14E6D-CE0C-43BB-8AB5-28B4EE0B8340}" destId="{08744AB5-B7CE-4E7D-904C-C108E45BCABD}" srcOrd="2" destOrd="0" presId="urn:microsoft.com/office/officeart/2005/8/layout/orgChart1"/>
    <dgm:cxn modelId="{A41D238F-78FD-4929-B213-838819DE4B2B}" type="presParOf" srcId="{51E14E6D-CE0C-43BB-8AB5-28B4EE0B8340}" destId="{8DBEDDB0-05D8-48B9-9FBC-7EE8B2CA029B}" srcOrd="3" destOrd="0" presId="urn:microsoft.com/office/officeart/2005/8/layout/orgChart1"/>
    <dgm:cxn modelId="{E52BE9EE-772D-4D7D-9963-AAED5E22EDC7}" type="presParOf" srcId="{8DBEDDB0-05D8-48B9-9FBC-7EE8B2CA029B}" destId="{5290A18A-EA1F-4950-ABD6-C1461BD40B3C}" srcOrd="0" destOrd="0" presId="urn:microsoft.com/office/officeart/2005/8/layout/orgChart1"/>
    <dgm:cxn modelId="{296FC93E-C5C4-4ECA-8CC0-11DF85CF7557}" type="presParOf" srcId="{5290A18A-EA1F-4950-ABD6-C1461BD40B3C}" destId="{E020F298-777D-40D3-8FC5-EFEA07647CC3}" srcOrd="0" destOrd="0" presId="urn:microsoft.com/office/officeart/2005/8/layout/orgChart1"/>
    <dgm:cxn modelId="{F28CE7DE-8595-45BE-BA99-58CEDB733CA3}" type="presParOf" srcId="{5290A18A-EA1F-4950-ABD6-C1461BD40B3C}" destId="{26D7B606-4B81-40BA-AB38-E4BC0DC45644}" srcOrd="1" destOrd="0" presId="urn:microsoft.com/office/officeart/2005/8/layout/orgChart1"/>
    <dgm:cxn modelId="{0A841F2A-A8A2-4C72-BD34-7F8D906B5FAF}" type="presParOf" srcId="{8DBEDDB0-05D8-48B9-9FBC-7EE8B2CA029B}" destId="{F35D5A3C-3C0B-456A-A4E2-D218AA01B612}" srcOrd="1" destOrd="0" presId="urn:microsoft.com/office/officeart/2005/8/layout/orgChart1"/>
    <dgm:cxn modelId="{8B94B090-898E-4F36-8A74-5EC32F10AB7B}" type="presParOf" srcId="{8DBEDDB0-05D8-48B9-9FBC-7EE8B2CA029B}" destId="{6F463855-CF9C-477D-B283-93EFB3786FE1}" srcOrd="2" destOrd="0" presId="urn:microsoft.com/office/officeart/2005/8/layout/orgChart1"/>
    <dgm:cxn modelId="{33F37B34-6CFD-49B8-83D2-E33F9CDCD5C8}" type="presParOf" srcId="{51E14E6D-CE0C-43BB-8AB5-28B4EE0B8340}" destId="{708560ED-99C8-411E-85ED-5E8C344E9146}" srcOrd="4" destOrd="0" presId="urn:microsoft.com/office/officeart/2005/8/layout/orgChart1"/>
    <dgm:cxn modelId="{84241A8A-59F8-4FEB-B49D-0196F972F581}" type="presParOf" srcId="{51E14E6D-CE0C-43BB-8AB5-28B4EE0B8340}" destId="{AF9651A2-1AE7-43E2-8E97-98C584458A06}" srcOrd="5" destOrd="0" presId="urn:microsoft.com/office/officeart/2005/8/layout/orgChart1"/>
    <dgm:cxn modelId="{D443409A-520E-4A4F-A373-686A5799CFE6}" type="presParOf" srcId="{AF9651A2-1AE7-43E2-8E97-98C584458A06}" destId="{F2C3CFAB-012B-4B11-8A51-68F91CE4CD17}" srcOrd="0" destOrd="0" presId="urn:microsoft.com/office/officeart/2005/8/layout/orgChart1"/>
    <dgm:cxn modelId="{B95851C8-4C10-444F-8674-20699911A91F}" type="presParOf" srcId="{F2C3CFAB-012B-4B11-8A51-68F91CE4CD17}" destId="{D743B886-846C-4690-A820-968177A0A785}" srcOrd="0" destOrd="0" presId="urn:microsoft.com/office/officeart/2005/8/layout/orgChart1"/>
    <dgm:cxn modelId="{D7E907AD-EE04-419E-824A-795F4F6821F3}" type="presParOf" srcId="{F2C3CFAB-012B-4B11-8A51-68F91CE4CD17}" destId="{D7F0C757-D26F-4744-8BFD-8CF0AC91D6F8}" srcOrd="1" destOrd="0" presId="urn:microsoft.com/office/officeart/2005/8/layout/orgChart1"/>
    <dgm:cxn modelId="{AB35799D-DA26-4BFB-9814-BA4887CEC0FF}" type="presParOf" srcId="{AF9651A2-1AE7-43E2-8E97-98C584458A06}" destId="{0866202D-3232-41B8-B28F-C8D2CF6E8020}" srcOrd="1" destOrd="0" presId="urn:microsoft.com/office/officeart/2005/8/layout/orgChart1"/>
    <dgm:cxn modelId="{968614BF-BA23-494F-B4CA-9E88C1B2A914}" type="presParOf" srcId="{AF9651A2-1AE7-43E2-8E97-98C584458A06}" destId="{897443D1-0570-43C9-8B36-18FA4B1B075F}" srcOrd="2" destOrd="0" presId="urn:microsoft.com/office/officeart/2005/8/layout/orgChart1"/>
    <dgm:cxn modelId="{31949730-4B3A-412C-B6CD-9F2A8CF8AE2E}" type="presParOf" srcId="{788644D7-D4FF-47A7-93BB-7E467E5D9CF4}" destId="{34D978F9-80FB-47C5-B7A1-7120571D18D7}" srcOrd="2" destOrd="0" presId="urn:microsoft.com/office/officeart/2005/8/layout/orgChart1"/>
    <dgm:cxn modelId="{2BDC6BBB-9F0C-4749-B9C5-D7955413EE88}" type="presParOf" srcId="{34D978F9-80FB-47C5-B7A1-7120571D18D7}" destId="{E1F803C1-65A5-4B31-94BB-75AB67818E45}" srcOrd="0" destOrd="0" presId="urn:microsoft.com/office/officeart/2005/8/layout/orgChart1"/>
    <dgm:cxn modelId="{D3529D54-5273-41E7-A439-D5EAD29DDB0C}" type="presParOf" srcId="{34D978F9-80FB-47C5-B7A1-7120571D18D7}" destId="{EEF9F80C-618A-457D-A0A6-C984991C7873}" srcOrd="1" destOrd="0" presId="urn:microsoft.com/office/officeart/2005/8/layout/orgChart1"/>
    <dgm:cxn modelId="{B43EC2DF-2F8B-4C9D-B918-6018E1A182B1}" type="presParOf" srcId="{EEF9F80C-618A-457D-A0A6-C984991C7873}" destId="{AEB2E7A8-279F-4719-806F-E3517894E660}" srcOrd="0" destOrd="0" presId="urn:microsoft.com/office/officeart/2005/8/layout/orgChart1"/>
    <dgm:cxn modelId="{99AD0FDC-6990-4424-A811-A05C59957B07}" type="presParOf" srcId="{AEB2E7A8-279F-4719-806F-E3517894E660}" destId="{33C8D5F0-6614-4AE1-AE52-E8AE1F6152B4}" srcOrd="0" destOrd="0" presId="urn:microsoft.com/office/officeart/2005/8/layout/orgChart1"/>
    <dgm:cxn modelId="{91CD92A0-63B8-4F85-97CA-0477BCCB5601}" type="presParOf" srcId="{AEB2E7A8-279F-4719-806F-E3517894E660}" destId="{B48AB98A-C84E-44D1-8FFC-51FAE9056B06}" srcOrd="1" destOrd="0" presId="urn:microsoft.com/office/officeart/2005/8/layout/orgChart1"/>
    <dgm:cxn modelId="{EAFED3B0-A10E-4601-BD8C-4468B0D315BA}" type="presParOf" srcId="{EEF9F80C-618A-457D-A0A6-C984991C7873}" destId="{D125BDBF-484A-4361-8DDB-3D70CBAC8E8A}" srcOrd="1" destOrd="0" presId="urn:microsoft.com/office/officeart/2005/8/layout/orgChart1"/>
    <dgm:cxn modelId="{15F2C909-5E4A-42AA-90DB-741C9B79267D}" type="presParOf" srcId="{EEF9F80C-618A-457D-A0A6-C984991C7873}" destId="{6D99123E-E49D-450A-AB62-0BA92BDFB1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0.09402</cdr:x>
      <cdr:y>0.15496</cdr:y>
    </cdr:from>
    <cdr:to>
      <cdr:x>0.28383</cdr:x>
      <cdr:y>0.21792</cdr:y>
    </cdr:to>
    <cdr:sp macro="" textlink="">
      <cdr:nvSpPr>
        <cdr:cNvPr id="2" name="TextBox 1"/>
        <cdr:cNvSpPr txBox="1"/>
      </cdr:nvSpPr>
      <cdr:spPr>
        <a:xfrm xmlns:a="http://schemas.openxmlformats.org/drawingml/2006/main">
          <a:off x="815340" y="975360"/>
          <a:ext cx="1645920" cy="396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a:t>The data in</a:t>
          </a:r>
          <a:r>
            <a:rPr lang="en-US" sz="900" b="1" baseline="0"/>
            <a:t> the bars is the average length of stay.</a:t>
          </a:r>
          <a:endParaRPr lang="en-US" sz="900" b="1"/>
        </a:p>
      </cdr:txBody>
    </cdr:sp>
  </cdr:relSizeAnchor>
  <cdr:relSizeAnchor xmlns:cdr="http://schemas.openxmlformats.org/drawingml/2006/chartDrawing">
    <cdr:from>
      <cdr:x>0.09402</cdr:x>
      <cdr:y>0.15496</cdr:y>
    </cdr:from>
    <cdr:to>
      <cdr:x>0.28383</cdr:x>
      <cdr:y>0.21792</cdr:y>
    </cdr:to>
    <cdr:sp macro="" textlink="">
      <cdr:nvSpPr>
        <cdr:cNvPr id="3" name="TextBox 1"/>
        <cdr:cNvSpPr txBox="1"/>
      </cdr:nvSpPr>
      <cdr:spPr>
        <a:xfrm xmlns:a="http://schemas.openxmlformats.org/drawingml/2006/main">
          <a:off x="815340" y="975360"/>
          <a:ext cx="1645920" cy="396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a:t>The data in</a:t>
          </a:r>
          <a:r>
            <a:rPr lang="en-US" sz="900" b="1" baseline="0"/>
            <a:t> the bars is the average length of stay.</a:t>
          </a:r>
          <a:endParaRPr lang="en-US" sz="9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37B83A-5FED-4FBA-AF63-3B1C9740DF46}" type="datetimeFigureOut">
              <a:rPr lang="en-US" smtClean="0"/>
              <a:t>5/5/2016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B364A0-1269-4100-A8BE-986A782BB8B4}" type="slidenum">
              <a:rPr lang="en-US" smtClean="0"/>
              <a:t>‹#›</a:t>
            </a:fld>
            <a:endParaRPr lang="en-US" dirty="0"/>
          </a:p>
        </p:txBody>
      </p:sp>
    </p:spTree>
    <p:extLst>
      <p:ext uri="{BB962C8B-B14F-4D97-AF65-F5344CB8AC3E}">
        <p14:creationId xmlns:p14="http://schemas.microsoft.com/office/powerpoint/2010/main" val="311179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How we got to where we are and where we want to go….</a:t>
            </a:r>
            <a:endParaRPr lang="en-US" dirty="0"/>
          </a:p>
        </p:txBody>
      </p:sp>
      <p:sp>
        <p:nvSpPr>
          <p:cNvPr id="4" name="Slide Number Placeholder 3"/>
          <p:cNvSpPr>
            <a:spLocks noGrp="1"/>
          </p:cNvSpPr>
          <p:nvPr>
            <p:ph type="sldNum" sz="quarter" idx="10"/>
          </p:nvPr>
        </p:nvSpPr>
        <p:spPr/>
        <p:txBody>
          <a:bodyPr/>
          <a:lstStyle/>
          <a:p>
            <a:fld id="{D01A860B-75C0-BF4D-A7CB-EBCD53248B7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1701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364A0-1269-4100-A8BE-986A782BB8B4}" type="slidenum">
              <a:rPr lang="en-US" smtClean="0"/>
              <a:t>30</a:t>
            </a:fld>
            <a:endParaRPr lang="en-US" dirty="0"/>
          </a:p>
        </p:txBody>
      </p:sp>
    </p:spTree>
    <p:extLst>
      <p:ext uri="{BB962C8B-B14F-4D97-AF65-F5344CB8AC3E}">
        <p14:creationId xmlns:p14="http://schemas.microsoft.com/office/powerpoint/2010/main" val="315265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364A0-1269-4100-A8BE-986A782BB8B4}" type="slidenum">
              <a:rPr lang="en-US" smtClean="0"/>
              <a:t>31</a:t>
            </a:fld>
            <a:endParaRPr lang="en-US" dirty="0"/>
          </a:p>
        </p:txBody>
      </p:sp>
    </p:spTree>
    <p:extLst>
      <p:ext uri="{BB962C8B-B14F-4D97-AF65-F5344CB8AC3E}">
        <p14:creationId xmlns:p14="http://schemas.microsoft.com/office/powerpoint/2010/main" val="378771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Over</a:t>
            </a:r>
            <a:r>
              <a:rPr lang="en-US" baseline="0" dirty="0" smtClean="0"/>
              <a:t> the course of this presentation, we hope that you will realize that each overdose death represents the tip of the iceberg in terms of the impact of this problem on the citizens of the Commonwealth of Virginia.</a:t>
            </a:r>
            <a:endParaRPr lang="en-US" dirty="0" smtClean="0"/>
          </a:p>
          <a:p>
            <a:endParaRPr lang="en-US" dirty="0" smtClean="0"/>
          </a:p>
          <a:p>
            <a:endParaRPr lang="en-US" dirty="0" smtClean="0"/>
          </a:p>
          <a:p>
            <a:endParaRPr lang="en-US" dirty="0" smtClean="0"/>
          </a:p>
          <a:p>
            <a:endParaRPr lang="en-US" baseline="0" dirty="0" smtClean="0"/>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37D1BD-9A8A-4D92-B189-5F442645E52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86781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A860B-75C0-BF4D-A7CB-EBCD53248B7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5753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4</a:t>
            </a:r>
            <a:r>
              <a:rPr lang="en-US" baseline="0" dirty="0" smtClean="0"/>
              <a:t> </a:t>
            </a:r>
            <a:r>
              <a:rPr lang="en-US" dirty="0" smtClean="0"/>
              <a:t>Points:</a:t>
            </a:r>
          </a:p>
          <a:p>
            <a:pPr marL="232943" indent="-232943">
              <a:buAutoNum type="arabicPeriod"/>
            </a:pPr>
            <a:r>
              <a:rPr lang="en-US" dirty="0" smtClean="0"/>
              <a:t>Can’t arrest our way out.</a:t>
            </a:r>
          </a:p>
          <a:p>
            <a:pPr marL="232943" indent="-232943">
              <a:buAutoNum type="arabicPeriod"/>
            </a:pPr>
            <a:r>
              <a:rPr lang="en-US" dirty="0" smtClean="0"/>
              <a:t>Cards on the table</a:t>
            </a:r>
          </a:p>
          <a:p>
            <a:pPr marL="232943" indent="-232943" defTabSz="931774">
              <a:buFontTx/>
              <a:buAutoNum type="arabicPeriod"/>
              <a:defRPr/>
            </a:pPr>
            <a:r>
              <a:rPr lang="en-US" dirty="0" smtClean="0"/>
              <a:t>Dynamic multi-disciplinary collaboration of law enforcement (prosecution and defense resources alike), health, child welfare, family courts, county and city leadership, and community members impacted by the crisis of heroin and opiate addiction. Casey Family Programs</a:t>
            </a:r>
          </a:p>
          <a:p>
            <a:pPr marL="232943" indent="-232943" defTabSz="931774">
              <a:buFontTx/>
              <a:buAutoNum type="arabicPeriod"/>
              <a:defRPr/>
            </a:pPr>
            <a:r>
              <a:rPr lang="en-US" dirty="0" smtClean="0"/>
              <a:t>Best Practices, Community Outreach, Finance- Emphasize INCLUSIVE</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A984EE3C-D1A9-4B0F-ABD7-457D27C2342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9068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endParaRPr lang="en-US" dirty="0" smtClean="0"/>
          </a:p>
          <a:p>
            <a:pPr marL="232943" indent="-232943">
              <a:buAutoNum type="arabicPeriod"/>
            </a:pPr>
            <a:r>
              <a:rPr lang="en-US" dirty="0" smtClean="0"/>
              <a:t>Put a face on the crisis</a:t>
            </a:r>
          </a:p>
          <a:p>
            <a:pPr marL="232943" indent="-232943">
              <a:buAutoNum type="arabicPeriod"/>
            </a:pPr>
            <a:r>
              <a:rPr lang="en-US" dirty="0" smtClean="0"/>
              <a:t>Share the data</a:t>
            </a:r>
          </a:p>
          <a:p>
            <a:pPr marL="232943" indent="-232943">
              <a:buAutoNum type="arabicPeriod"/>
            </a:pPr>
            <a:r>
              <a:rPr lang="en-US" dirty="0" smtClean="0"/>
              <a:t>Engage the community</a:t>
            </a:r>
          </a:p>
          <a:p>
            <a:pPr marL="232943" indent="-232943">
              <a:buAutoNum type="arabicPeriod"/>
            </a:pPr>
            <a:r>
              <a:rPr lang="en-US" dirty="0" smtClean="0"/>
              <a:t>Always say yes to the media</a:t>
            </a:r>
          </a:p>
          <a:p>
            <a:pPr marL="232943" indent="-232943">
              <a:buAutoNum type="arabicPeriod"/>
            </a:pPr>
            <a:r>
              <a:rPr lang="en-US" dirty="0" smtClean="0"/>
              <a:t>Website testimonials</a:t>
            </a:r>
          </a:p>
          <a:p>
            <a:pPr marL="232943" indent="-232943">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46B364A0-1269-4100-A8BE-986A782BB8B4}" type="slidenum">
              <a:rPr lang="en-US" smtClean="0"/>
              <a:t>6</a:t>
            </a:fld>
            <a:endParaRPr lang="en-US" dirty="0"/>
          </a:p>
        </p:txBody>
      </p:sp>
    </p:spTree>
    <p:extLst>
      <p:ext uri="{BB962C8B-B14F-4D97-AF65-F5344CB8AC3E}">
        <p14:creationId xmlns:p14="http://schemas.microsoft.com/office/powerpoint/2010/main" val="233611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A860B-75C0-BF4D-A7CB-EBCD53248B7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061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Prevention/Education - PSA’s, social media and programs in schools to educate our young people about the dangers of opioid addiction as early as possible</a:t>
            </a:r>
          </a:p>
          <a:p>
            <a:r>
              <a:rPr lang="en-US" dirty="0"/>
              <a:t>Medical Education – geared toward prescribing habits</a:t>
            </a:r>
          </a:p>
          <a:p>
            <a:r>
              <a:rPr lang="en-US" dirty="0"/>
              <a:t>Drug Take Backs – already begun, box at Win PD</a:t>
            </a:r>
          </a:p>
          <a:p>
            <a:r>
              <a:rPr lang="en-US" dirty="0"/>
              <a:t>Treatment/De-Tox-Although we have many committed providers in our community, we are lacking de-tox and adequate in-patient programs.  Access is a critical barrier for many people without insurance or resources to pay for treatment as possible</a:t>
            </a:r>
          </a:p>
          <a:p>
            <a:r>
              <a:rPr lang="en-US" dirty="0"/>
              <a:t>PMP - specifically increasing their use and making them more integrated at all points of access</a:t>
            </a:r>
          </a:p>
          <a:p>
            <a:r>
              <a:rPr lang="en-US" dirty="0"/>
              <a:t>Drug Courts - According to a 2012 Cost-Benefit Analysis conducted by the National Center for State Courts, the 12 Virginia Drug Courts studied resulted in an average savings of almost $20,000 per drug court participant, relative to the costs of “business-as-usual” processing.  The report concluded that “the 12 drug courts are cost-effective.”</a:t>
            </a:r>
          </a:p>
          <a:p>
            <a:r>
              <a:rPr lang="en-US" dirty="0"/>
              <a:t>Peers Recovery Network – Essential for long-term recovery, can involve faith based community</a:t>
            </a:r>
          </a:p>
        </p:txBody>
      </p:sp>
      <p:sp>
        <p:nvSpPr>
          <p:cNvPr id="4" name="Slide Number Placeholder 3"/>
          <p:cNvSpPr>
            <a:spLocks noGrp="1"/>
          </p:cNvSpPr>
          <p:nvPr>
            <p:ph type="sldNum" sz="quarter" idx="10"/>
          </p:nvPr>
        </p:nvSpPr>
        <p:spPr/>
        <p:txBody>
          <a:bodyPr/>
          <a:lstStyle/>
          <a:p>
            <a:fld id="{D1F15946-EC5F-497B-A61B-B5F56BCB814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495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October  funded by Casey Family Programs and training conducted by the </a:t>
            </a:r>
            <a:r>
              <a:rPr lang="en-US" dirty="0" err="1"/>
              <a:t>McShin</a:t>
            </a:r>
            <a:r>
              <a:rPr lang="en-US" dirty="0"/>
              <a:t> Foundation</a:t>
            </a:r>
          </a:p>
          <a:p>
            <a:endParaRPr lang="en-US" dirty="0"/>
          </a:p>
        </p:txBody>
      </p:sp>
      <p:sp>
        <p:nvSpPr>
          <p:cNvPr id="4" name="Slide Number Placeholder 3"/>
          <p:cNvSpPr>
            <a:spLocks noGrp="1"/>
          </p:cNvSpPr>
          <p:nvPr>
            <p:ph type="sldNum" sz="quarter" idx="10"/>
          </p:nvPr>
        </p:nvSpPr>
        <p:spPr/>
        <p:txBody>
          <a:bodyPr/>
          <a:lstStyle/>
          <a:p>
            <a:fld id="{46B364A0-1269-4100-A8BE-986A782BB8B4}" type="slidenum">
              <a:rPr lang="en-US" smtClean="0"/>
              <a:t>17</a:t>
            </a:fld>
            <a:endParaRPr lang="en-US" dirty="0"/>
          </a:p>
        </p:txBody>
      </p:sp>
    </p:spTree>
    <p:extLst>
      <p:ext uri="{BB962C8B-B14F-4D97-AF65-F5344CB8AC3E}">
        <p14:creationId xmlns:p14="http://schemas.microsoft.com/office/powerpoint/2010/main" val="338485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Again,</a:t>
            </a:r>
            <a:r>
              <a:rPr lang="en-US" baseline="0" dirty="0" smtClean="0"/>
              <a:t> 33 deaths in 2014.</a:t>
            </a:r>
            <a:endParaRPr lang="en-US" dirty="0"/>
          </a:p>
        </p:txBody>
      </p:sp>
      <p:sp>
        <p:nvSpPr>
          <p:cNvPr id="4" name="Slide Number Placeholder 3"/>
          <p:cNvSpPr>
            <a:spLocks noGrp="1"/>
          </p:cNvSpPr>
          <p:nvPr>
            <p:ph type="sldNum" sz="quarter" idx="10"/>
          </p:nvPr>
        </p:nvSpPr>
        <p:spPr/>
        <p:txBody>
          <a:bodyPr/>
          <a:lstStyle/>
          <a:p>
            <a:fld id="{D01A860B-75C0-BF4D-A7CB-EBCD53248B7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0776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A860B-75C0-BF4D-A7CB-EBCD53248B7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478639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video" Target="file:///C:\Users\Donn\AppData\Local\Microsoft\Windows\Temporary%20Internet%20Files\Content.MSO\25293BCB.wmv" TargetMode="Externa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2111392"/>
            <a:ext cx="8534400" cy="1470025"/>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304800" y="3757614"/>
            <a:ext cx="8534400" cy="1347786"/>
          </a:xfrm>
        </p:spPr>
        <p:txBody>
          <a:bodyPr/>
          <a:lstStyle>
            <a:lvl1pPr marL="0" indent="0">
              <a:buFontTx/>
              <a:buNone/>
              <a:defRPr/>
            </a:lvl1pPr>
          </a:lstStyle>
          <a:p>
            <a:pPr lvl="0"/>
            <a:r>
              <a:rPr lang="en-US" altLang="en-US" noProof="0" smtClean="0"/>
              <a:t>Click to edit Master subtitle style</a:t>
            </a:r>
          </a:p>
        </p:txBody>
      </p:sp>
      <p:sp>
        <p:nvSpPr>
          <p:cNvPr id="5124" name="Rectangle 4"/>
          <p:cNvSpPr>
            <a:spLocks noGrp="1" noChangeArrowheads="1"/>
          </p:cNvSpPr>
          <p:nvPr>
            <p:ph type="dt" sz="half" idx="2"/>
          </p:nvPr>
        </p:nvSpPr>
        <p:spPr/>
        <p:txBody>
          <a:bodyPr/>
          <a:lstStyle>
            <a:lvl1pPr>
              <a:defRPr sz="1400"/>
            </a:lvl1pPr>
          </a:lstStyle>
          <a:p>
            <a:fld id="{734DFCB1-FC18-405C-BB21-C8B1BB1DA983}" type="datetime8">
              <a:rPr lang="en-US" smtClean="0">
                <a:solidFill>
                  <a:srgbClr val="000000"/>
                </a:solidFill>
              </a:rPr>
              <a:t>5/5/2016 10:30 AM</a:t>
            </a:fld>
            <a:endParaRPr lang="en-US" dirty="0">
              <a:solidFill>
                <a:srgbClr val="000000"/>
              </a:solidFill>
            </a:endParaRPr>
          </a:p>
        </p:txBody>
      </p:sp>
      <p:sp>
        <p:nvSpPr>
          <p:cNvPr id="5125" name="Rectangle 5"/>
          <p:cNvSpPr>
            <a:spLocks noGrp="1" noChangeArrowheads="1"/>
          </p:cNvSpPr>
          <p:nvPr>
            <p:ph type="ftr" sz="quarter" idx="3"/>
          </p:nvPr>
        </p:nvSpPr>
        <p:spPr/>
        <p:txBody>
          <a:bodyPr/>
          <a:lstStyle>
            <a:lvl1pPr>
              <a:defRPr sz="1400"/>
            </a:lvl1pPr>
          </a:lstStyle>
          <a:p>
            <a:r>
              <a:rPr lang="en-US" smtClean="0">
                <a:solidFill>
                  <a:srgbClr val="000000"/>
                </a:solidFill>
              </a:rPr>
              <a:t>Blended</a:t>
            </a:r>
            <a:endParaRPr lang="en-US" dirty="0">
              <a:solidFill>
                <a:srgbClr val="000000"/>
              </a:solidFill>
            </a:endParaRPr>
          </a:p>
        </p:txBody>
      </p:sp>
      <p:sp>
        <p:nvSpPr>
          <p:cNvPr id="5126" name="Rectangle 6"/>
          <p:cNvSpPr>
            <a:spLocks noGrp="1" noChangeArrowheads="1"/>
          </p:cNvSpPr>
          <p:nvPr>
            <p:ph type="sldNum" sz="quarter" idx="4"/>
          </p:nvPr>
        </p:nvSpPr>
        <p:spPr/>
        <p:txBody>
          <a:bodyPr/>
          <a:lstStyle>
            <a:lvl1pPr>
              <a:defRPr sz="1400"/>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6022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0B7E66-E524-4A86-AC5F-5A0CC47B2B5C}"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8516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B5497F-C879-4D84-A438-5E6A4E779E1E}"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3737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787A69F-8B2E-45D2-87DD-BB045B623174}" type="datetime8">
              <a:rPr lang="en-US" smtClean="0">
                <a:solidFill>
                  <a:srgbClr val="000000"/>
                </a:solidFill>
              </a:rPr>
              <a:t>5/5/2016 10:30 AM</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B5F20E-3611-4644-BF95-33AC00D0CBC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1002422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A20C9-FAE4-472D-9BD7-B8716F861B69}"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206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06DD16-56CE-49E8-BD71-448528734D1A}"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965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0A7D622-25E8-4F09-B856-29FB661ED7ED}" type="datetime8">
              <a:rPr lang="en-US" smtClean="0">
                <a:solidFill>
                  <a:srgbClr val="000000"/>
                </a:solidFill>
              </a:rPr>
              <a:t>5/5/2016 10:30 AM</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100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25293BCB.wmv">
            <a:hlinkClick r:id="" action="ppaction://media"/>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644900" y="33339"/>
            <a:ext cx="5511800" cy="683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Donn\Desktop\gri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1"/>
            <a:ext cx="9180512"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771782"/>
            <a:ext cx="3581400" cy="1470025"/>
          </a:xfrm>
        </p:spPr>
        <p:txBody>
          <a:bodyPr>
            <a:normAutofit/>
          </a:bodyPr>
          <a:lstStyle>
            <a:lvl1pPr>
              <a:defRPr sz="3600">
                <a:solidFill>
                  <a:schemeClr val="bg1"/>
                </a:solidFill>
                <a:effectLst>
                  <a:reflection blurRad="6350" stA="55000" endA="3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46" y="4749801"/>
            <a:ext cx="3631653" cy="9144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FAD68777-3B86-42F7-9273-93CBC0882F8E}" type="datetime8">
              <a:rPr lang="en-US" smtClean="0">
                <a:solidFill>
                  <a:prstClr val="white"/>
                </a:solidFill>
              </a:rPr>
              <a:t>5/5/2016 10:30 AM</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lstStyle>
          <a:p>
            <a:r>
              <a:rPr lang="en-US" smtClean="0">
                <a:solidFill>
                  <a:prstClr val="white"/>
                </a:solidFill>
              </a:rPr>
              <a:t>Blended</a:t>
            </a: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3AB5F20E-3611-4644-BF95-33AC00D0CBC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245709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956E41C-11CF-48F3-A7E3-69653BECE966}" type="datetime8">
              <a:rPr lang="en-US" smtClean="0">
                <a:solidFill>
                  <a:srgbClr val="000000"/>
                </a:solidFill>
              </a:rPr>
              <a:t>5/5/2016 10:30 AM</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B5F20E-3611-4644-BF95-33AC00D0CBC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3913935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8CA2B-A8B2-4DE6-9B76-6A9583452991}"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813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3E20F2-B314-4FB2-8DA1-1069302C9232}"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161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67593FA-762F-4C75-BEB3-05DB3324D474}"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22960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264A571-D7FE-4F13-B863-590A058739BD}" type="datetime8">
              <a:rPr lang="en-US" smtClean="0">
                <a:solidFill>
                  <a:srgbClr val="000000"/>
                </a:solidFill>
              </a:rPr>
              <a:t>5/5/2016 10:30 AM</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6518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5E09C2-9597-48EC-B138-003E543DA240}" type="datetime8">
              <a:rPr lang="en-US" smtClean="0">
                <a:solidFill>
                  <a:srgbClr val="000000"/>
                </a:solidFill>
              </a:rPr>
              <a:t>5/5/2016 10:30 AM</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632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A5CA8E4-4730-4589-B927-2A2B9A9BC549}" type="datetime8">
              <a:rPr lang="en-US" smtClean="0">
                <a:solidFill>
                  <a:srgbClr val="000000"/>
                </a:solidFill>
              </a:rPr>
              <a:t>5/5/2016 10:30 AM</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400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9AD9770-B760-4276-A748-9C927236CE9D}" type="datetime8">
              <a:rPr lang="en-US" smtClean="0">
                <a:solidFill>
                  <a:srgbClr val="000000"/>
                </a:solidFill>
              </a:rPr>
              <a:t>5/5/2016 10:30 AM</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215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19DBAED-4253-4DFD-9EFD-1E33784FD306}" type="datetime8">
              <a:rPr lang="en-US" smtClean="0">
                <a:solidFill>
                  <a:srgbClr val="000000"/>
                </a:solidFill>
              </a:rPr>
              <a:t>5/5/2016 10:30 AM</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407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27A539-EEBE-4E15-BFA2-3E20C320FF03}" type="datetime8">
              <a:rPr lang="en-US" smtClean="0">
                <a:solidFill>
                  <a:srgbClr val="000000"/>
                </a:solidFill>
              </a:rPr>
              <a:t>5/5/2016 10:30 AM</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226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E938DB-3C27-492C-ADA2-A449928FBFB3}" type="datetime8">
              <a:rPr lang="en-US" smtClean="0">
                <a:solidFill>
                  <a:srgbClr val="000000"/>
                </a:solidFill>
              </a:rPr>
              <a:t>5/5/2016 10:30 AM</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400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54"/>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83631A-6C46-46A6-AD38-320CAC7BF259}" type="datetime8">
              <a:rPr lang="en-US" smtClean="0">
                <a:solidFill>
                  <a:srgbClr val="000000"/>
                </a:solidFill>
              </a:rPr>
              <a:t>5/5/2016 10:30 AM</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Blended</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627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5240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245225"/>
            <a:ext cx="2133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vl1pPr>
          </a:lstStyle>
          <a:p>
            <a:fld id="{99CFE60E-EFD5-4ECC-A4FB-5C6EE742EA60}" type="datetime8">
              <a:rPr lang="en-US" smtClean="0">
                <a:solidFill>
                  <a:srgbClr val="000000"/>
                </a:solidFill>
              </a:rPr>
              <a:t>5/5/2016 10:30 AM</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smtClean="0">
                <a:solidFill>
                  <a:srgbClr val="000000"/>
                </a:solidFill>
              </a:rPr>
              <a:t>Blended</a:t>
            </a:r>
            <a:endParaRPr lang="en-US" dirty="0">
              <a:solidFill>
                <a:srgbClr val="000000"/>
              </a:solidFill>
            </a:endParaRPr>
          </a:p>
        </p:txBody>
      </p:sp>
      <p:sp>
        <p:nvSpPr>
          <p:cNvPr id="1030" name="Rectangle 6"/>
          <p:cNvSpPr>
            <a:spLocks noGrp="1" noChangeArrowheads="1"/>
          </p:cNvSpPr>
          <p:nvPr>
            <p:ph type="sldNum" sz="quarter" idx="4"/>
          </p:nvPr>
        </p:nvSpPr>
        <p:spPr bwMode="auto">
          <a:xfrm>
            <a:off x="6705600" y="6245225"/>
            <a:ext cx="2133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64D2325F-FED2-45E9-9F81-F5416D92885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5990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304800" y="15240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245225"/>
            <a:ext cx="2133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vl1pPr>
          </a:lstStyle>
          <a:p>
            <a:fld id="{A2400463-E76D-478D-A47C-59CBC1A9F389}" type="datetime8">
              <a:rPr lang="en-US" smtClean="0">
                <a:solidFill>
                  <a:srgbClr val="000000"/>
                </a:solidFill>
              </a:rPr>
              <a:t>5/5/2016 10:30 AM</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smtClean="0">
                <a:solidFill>
                  <a:srgbClr val="000000"/>
                </a:solidFill>
              </a:rPr>
              <a:t>Blended</a:t>
            </a:r>
            <a:endParaRPr lang="en-US" dirty="0">
              <a:solidFill>
                <a:srgbClr val="000000"/>
              </a:solidFill>
            </a:endParaRPr>
          </a:p>
        </p:txBody>
      </p:sp>
      <p:sp>
        <p:nvSpPr>
          <p:cNvPr id="1030" name="Rectangle 6"/>
          <p:cNvSpPr>
            <a:spLocks noGrp="1" noChangeArrowheads="1"/>
          </p:cNvSpPr>
          <p:nvPr>
            <p:ph type="sldNum" sz="quarter" idx="4"/>
          </p:nvPr>
        </p:nvSpPr>
        <p:spPr bwMode="auto">
          <a:xfrm>
            <a:off x="6705600" y="6245225"/>
            <a:ext cx="2133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AB5F20E-3611-4644-BF95-33AC00D0CBC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128207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har char="•"/>
        <a:defRPr>
          <a:solidFill>
            <a:schemeClr val="tx1"/>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3">
            <a:extLst>
              <a:ext uri="{28A0092B-C50C-407E-A947-70E740481C1C}">
                <a14:useLocalDpi xmlns:a14="http://schemas.microsoft.com/office/drawing/2010/main" val="0"/>
              </a:ext>
            </a:extLst>
          </a:blip>
          <a:srcRect t="13242" b="23175"/>
          <a:stretch>
            <a:fillRect/>
          </a:stretch>
        </p:blipFill>
        <p:spPr bwMode="auto">
          <a:xfrm>
            <a:off x="7121534" y="5"/>
            <a:ext cx="2009775" cy="158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C:\Users\Donn\Desktop\gri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1" y="33343"/>
            <a:ext cx="9167813" cy="155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76200" y="177801"/>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fld id="{EFC83E63-6230-4BC2-B116-4A460C6137C3}" type="datetime8">
              <a:rPr lang="en-US" smtClean="0">
                <a:solidFill>
                  <a:prstClr val="white"/>
                </a:solidFill>
              </a:rPr>
              <a:t>5/5/2016 10:30 AM</a:t>
            </a:fld>
            <a:endParaRPr lang="en-US" dirty="0">
              <a:solidFill>
                <a:prstClr val="white"/>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r>
              <a:rPr lang="en-US" smtClean="0">
                <a:solidFill>
                  <a:prstClr val="white"/>
                </a:solidFill>
              </a:rPr>
              <a:t>Blended</a:t>
            </a:r>
            <a:endParaRPr lang="en-US" dirty="0">
              <a:solidFill>
                <a:prstClr val="white"/>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fld id="{3AB5F20E-3611-4644-BF95-33AC00D0CBCA}"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5846275"/>
      </p:ext>
    </p:extLst>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304800" y="15240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245225"/>
            <a:ext cx="2133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vl1pPr>
          </a:lstStyle>
          <a:p>
            <a:fld id="{C5B995A5-7F01-4534-B081-1AD342D3D7ED}" type="datetime8">
              <a:rPr lang="en-US" smtClean="0">
                <a:solidFill>
                  <a:srgbClr val="000000"/>
                </a:solidFill>
              </a:rPr>
              <a:t>5/5/2016 10:30 AM</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smtClean="0">
                <a:solidFill>
                  <a:srgbClr val="000000"/>
                </a:solidFill>
              </a:rPr>
              <a:t>Blended</a:t>
            </a:r>
            <a:endParaRPr lang="en-US" dirty="0">
              <a:solidFill>
                <a:srgbClr val="000000"/>
              </a:solidFill>
            </a:endParaRPr>
          </a:p>
        </p:txBody>
      </p:sp>
      <p:sp>
        <p:nvSpPr>
          <p:cNvPr id="1030" name="Rectangle 6"/>
          <p:cNvSpPr>
            <a:spLocks noGrp="1" noChangeArrowheads="1"/>
          </p:cNvSpPr>
          <p:nvPr>
            <p:ph type="sldNum" sz="quarter" idx="4"/>
          </p:nvPr>
        </p:nvSpPr>
        <p:spPr bwMode="auto">
          <a:xfrm>
            <a:off x="6705600" y="6245225"/>
            <a:ext cx="2133600" cy="4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AB5F20E-3611-4644-BF95-33AC00D0CBC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46680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har char="•"/>
        <a:defRPr>
          <a:solidFill>
            <a:schemeClr val="tx1"/>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Excel_Worksheet2.xlsx"/></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roadtorecovery.info/"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8.jpe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7.jpeg"/><Relationship Id="rId17" Type="http://schemas.openxmlformats.org/officeDocument/2006/relationships/image" Target="../media/image21.jpeg"/><Relationship Id="rId2" Type="http://schemas.openxmlformats.org/officeDocument/2006/relationships/notesSlide" Target="../notesSlides/notesSlide5.xml"/><Relationship Id="rId16" Type="http://schemas.openxmlformats.org/officeDocument/2006/relationships/image" Target="../media/image20.jpeg"/><Relationship Id="rId1" Type="http://schemas.openxmlformats.org/officeDocument/2006/relationships/slideLayout" Target="../slideLayouts/slideLayout12.xml"/><Relationship Id="rId6" Type="http://schemas.microsoft.com/office/2007/relationships/hdphoto" Target="../media/hdphoto3.wdp"/><Relationship Id="rId11" Type="http://schemas.openxmlformats.org/officeDocument/2006/relationships/image" Target="../media/image16.png"/><Relationship Id="rId5" Type="http://schemas.openxmlformats.org/officeDocument/2006/relationships/image" Target="../media/image13.jpeg"/><Relationship Id="rId15" Type="http://schemas.openxmlformats.org/officeDocument/2006/relationships/image" Target="../media/image19.jpe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5.jpe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2038"/>
            <a:ext cx="8534400" cy="1470025"/>
          </a:xfrm>
        </p:spPr>
        <p:txBody>
          <a:bodyPr>
            <a:noAutofit/>
          </a:bodyPr>
          <a:lstStyle/>
          <a:p>
            <a:pPr algn="ct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Opioid Addiction Crisis</a:t>
            </a:r>
            <a:b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a:t>
            </a:r>
            <a:r>
              <a:rPr lang="en-US" sz="4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Northern </a:t>
            </a: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Shenandoah Valley</a:t>
            </a:r>
            <a:b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47445" y="4208599"/>
            <a:ext cx="6248400" cy="1347786"/>
          </a:xfrm>
        </p:spPr>
        <p:txBody>
          <a:bodyPr>
            <a:normAutofit/>
          </a:bodyPr>
          <a:lstStyle/>
          <a:p>
            <a:pPr algn="ct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Community Response</a:t>
            </a:r>
          </a:p>
        </p:txBody>
      </p:sp>
      <p:sp>
        <p:nvSpPr>
          <p:cNvPr id="6" name="Slide Number Placeholder 5"/>
          <p:cNvSpPr>
            <a:spLocks noGrp="1"/>
          </p:cNvSpPr>
          <p:nvPr>
            <p:ph type="sldNum" sz="quarter" idx="4"/>
          </p:nvPr>
        </p:nvSpPr>
        <p:spPr/>
        <p:txBody>
          <a:bodyPr/>
          <a:lstStyle/>
          <a:p>
            <a:fld id="{FB929337-26C7-1A47-9ADA-AF77141BE651}"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346600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a:ea typeface="Calibri"/>
                <a:cs typeface="Times New Roman"/>
              </a:rPr>
              <a:t>Community Leadership Education</a:t>
            </a:r>
            <a:r>
              <a:rPr lang="en-US" sz="3200" b="1" dirty="0">
                <a:solidFill>
                  <a:prstClr val="black"/>
                </a:solidFill>
              </a:rPr>
              <a:t/>
            </a:r>
            <a:br>
              <a:rPr lang="en-US" sz="3200" b="1" dirty="0">
                <a:solidFill>
                  <a:prstClr val="black"/>
                </a:solidFill>
              </a:rPr>
            </a:br>
            <a:r>
              <a:rPr lang="en-US" sz="3200" b="1" dirty="0">
                <a:solidFill>
                  <a:prstClr val="black"/>
                </a:solidFill>
              </a:rPr>
              <a:t>November 2014 </a:t>
            </a:r>
            <a:r>
              <a:rPr lang="en-US" sz="3200" b="1" dirty="0"/>
              <a:t>Summit</a:t>
            </a:r>
            <a:endParaRPr lang="en-US" sz="2400" dirty="0"/>
          </a:p>
        </p:txBody>
      </p:sp>
      <p:sp>
        <p:nvSpPr>
          <p:cNvPr id="3" name="Content Placeholder 2"/>
          <p:cNvSpPr>
            <a:spLocks noGrp="1"/>
          </p:cNvSpPr>
          <p:nvPr>
            <p:ph idx="1"/>
          </p:nvPr>
        </p:nvSpPr>
        <p:spPr/>
        <p:txBody>
          <a:bodyPr>
            <a:normAutofit/>
          </a:bodyPr>
          <a:lstStyle/>
          <a:p>
            <a:r>
              <a:rPr lang="en-US" dirty="0" smtClean="0"/>
              <a:t>Launched The </a:t>
            </a:r>
            <a:r>
              <a:rPr lang="en-US" dirty="0"/>
              <a:t>Road to Recovery website </a:t>
            </a:r>
            <a:r>
              <a:rPr lang="en-US" dirty="0" smtClean="0"/>
              <a:t>with </a:t>
            </a:r>
            <a:r>
              <a:rPr lang="en-US" dirty="0"/>
              <a:t>information and links to community resources for treatment and help </a:t>
            </a:r>
            <a:r>
              <a:rPr lang="en-US" dirty="0" smtClean="0"/>
              <a:t>(www.roadtorecovery.info)</a:t>
            </a:r>
          </a:p>
          <a:p>
            <a:pPr marL="0" lvl="0" indent="0">
              <a:buNone/>
            </a:pPr>
            <a:endParaRPr lang="en-US" dirty="0" smtClean="0"/>
          </a:p>
          <a:p>
            <a:pPr marL="0" lvl="0" indent="0">
              <a:buNone/>
            </a:pPr>
            <a:endParaRPr lang="en-US" dirty="0"/>
          </a:p>
          <a:p>
            <a:pPr marL="0" lvl="0" indent="0">
              <a:buNone/>
            </a:pPr>
            <a:endParaRPr lang="en-US" dirty="0" smtClean="0"/>
          </a:p>
          <a:p>
            <a:endParaRPr lang="en-US" dirty="0" smtClean="0"/>
          </a:p>
          <a:p>
            <a:r>
              <a:rPr lang="en-US" dirty="0" smtClean="0"/>
              <a:t>Community leadership is moved by the “Face of the Crisis” and the reality of our data</a:t>
            </a:r>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10</a:t>
            </a:fld>
            <a:endParaRPr lang="en-US" dirty="0">
              <a:solidFill>
                <a:srgbClr val="000000"/>
              </a:solidFill>
            </a:endParaRPr>
          </a:p>
        </p:txBody>
      </p:sp>
      <p:pic>
        <p:nvPicPr>
          <p:cNvPr id="5" name="Picture 2" descr="http://roadtorecovery.info/wordpress/wp-content/uploads/2014/11/cropped-Final-R2R_Website_Banner_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407" y="2819400"/>
            <a:ext cx="6000753"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1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000000"/>
                </a:solidFill>
              </a:rPr>
              <a:t>The Community Adopts a Desired Future State</a:t>
            </a:r>
            <a:br>
              <a:rPr lang="en-US" sz="3200" b="1" dirty="0" smtClean="0">
                <a:solidFill>
                  <a:srgbClr val="000000"/>
                </a:solidFill>
              </a:rPr>
            </a:br>
            <a:r>
              <a:rPr lang="en-US" sz="2800" b="1" dirty="0">
                <a:solidFill>
                  <a:prstClr val="black"/>
                </a:solidFill>
                <a:cs typeface="Arial"/>
              </a:rPr>
              <a:t>November 2014 </a:t>
            </a:r>
            <a:r>
              <a:rPr lang="en-US" sz="2400" b="1" dirty="0">
                <a:solidFill>
                  <a:srgbClr val="000000"/>
                </a:solidFill>
              </a:rPr>
              <a:t>Summit</a:t>
            </a:r>
            <a:endParaRPr lang="en-US" sz="2800" dirty="0"/>
          </a:p>
        </p:txBody>
      </p:sp>
      <p:sp>
        <p:nvSpPr>
          <p:cNvPr id="3" name="Content Placeholder 2"/>
          <p:cNvSpPr>
            <a:spLocks noGrp="1"/>
          </p:cNvSpPr>
          <p:nvPr>
            <p:ph idx="1"/>
          </p:nvPr>
        </p:nvSpPr>
        <p:spPr/>
        <p:txBody>
          <a:bodyPr>
            <a:noAutofit/>
          </a:bodyPr>
          <a:lstStyle/>
          <a:p>
            <a:pPr marL="0" lvl="0" indent="0">
              <a:spcBef>
                <a:spcPts val="0"/>
              </a:spcBef>
              <a:buNone/>
            </a:pPr>
            <a:r>
              <a:rPr lang="en-US" sz="2400" dirty="0" smtClean="0"/>
              <a:t>By </a:t>
            </a:r>
            <a:r>
              <a:rPr lang="en-US" sz="2400" dirty="0"/>
              <a:t>January 1, 2017 the Winchester, Frederick, and Clarke community will have a comprehensive  coordinated approach to the prevention, treatment and adverse societal impact of addiction, as evidenced by:</a:t>
            </a:r>
          </a:p>
          <a:p>
            <a:pPr marL="285750" lvl="0" indent="-285750">
              <a:spcBef>
                <a:spcPts val="0"/>
              </a:spcBef>
            </a:pPr>
            <a:r>
              <a:rPr lang="en-US" sz="2400" dirty="0"/>
              <a:t>A decrease in mortality from overdoses</a:t>
            </a:r>
          </a:p>
          <a:p>
            <a:pPr marL="285750" lvl="0" indent="-285750">
              <a:spcBef>
                <a:spcPts val="0"/>
              </a:spcBef>
            </a:pPr>
            <a:r>
              <a:rPr lang="en-US" sz="2400" dirty="0"/>
              <a:t>A decrease in the incidence of substance exposed infants</a:t>
            </a:r>
          </a:p>
          <a:p>
            <a:pPr marL="285750" lvl="0" indent="-285750">
              <a:spcBef>
                <a:spcPts val="0"/>
              </a:spcBef>
            </a:pPr>
            <a:r>
              <a:rPr lang="en-US" sz="2400" dirty="0"/>
              <a:t>A decrease in the incidence of children needing social services intervention due to parental/caregiver addiction</a:t>
            </a:r>
          </a:p>
          <a:p>
            <a:pPr marL="285750" lvl="0" indent="-285750">
              <a:spcBef>
                <a:spcPts val="0"/>
              </a:spcBef>
            </a:pPr>
            <a:r>
              <a:rPr lang="en-US" sz="2400" dirty="0"/>
              <a:t>A decrease in the incidence of crimes attributable to </a:t>
            </a:r>
            <a:r>
              <a:rPr lang="en-US" sz="2400" dirty="0" smtClean="0"/>
              <a:t>addiction</a:t>
            </a:r>
            <a:endParaRPr lang="en-US" sz="2400" dirty="0"/>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352059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12</a:t>
            </a:fld>
            <a:endParaRPr lang="en-US" dirty="0">
              <a:solidFill>
                <a:srgbClr val="000000"/>
              </a:solidFill>
            </a:endParaRPr>
          </a:p>
        </p:txBody>
      </p:sp>
      <p:sp>
        <p:nvSpPr>
          <p:cNvPr id="2" name="Title 1"/>
          <p:cNvSpPr>
            <a:spLocks noGrp="1"/>
          </p:cNvSpPr>
          <p:nvPr>
            <p:ph type="title" idx="4294967295"/>
          </p:nvPr>
        </p:nvSpPr>
        <p:spPr>
          <a:xfrm>
            <a:off x="316523" y="157405"/>
            <a:ext cx="8229600" cy="1143000"/>
          </a:xfrm>
        </p:spPr>
        <p:txBody>
          <a:bodyPr>
            <a:noAutofit/>
          </a:bodyPr>
          <a:lstStyle/>
          <a:p>
            <a:pPr algn="ctr"/>
            <a:r>
              <a:rPr lang="en-US" sz="3200" b="1" dirty="0" smtClean="0">
                <a:solidFill>
                  <a:srgbClr val="000000"/>
                </a:solidFill>
              </a:rPr>
              <a:t>The Road to our Desired Future State</a:t>
            </a:r>
            <a:r>
              <a:rPr lang="en-US" sz="2400" b="1" dirty="0" smtClean="0">
                <a:solidFill>
                  <a:srgbClr val="000000"/>
                </a:solidFill>
              </a:rPr>
              <a:t/>
            </a:r>
            <a:br>
              <a:rPr lang="en-US" sz="2400" b="1" dirty="0" smtClean="0">
                <a:solidFill>
                  <a:srgbClr val="000000"/>
                </a:solidFill>
              </a:rPr>
            </a:br>
            <a:r>
              <a:rPr lang="en-US" sz="2800" b="1" dirty="0">
                <a:solidFill>
                  <a:prstClr val="black"/>
                </a:solidFill>
                <a:cs typeface="Arial"/>
              </a:rPr>
              <a:t>November 2014 </a:t>
            </a:r>
            <a:r>
              <a:rPr lang="en-US" sz="2400" b="1" dirty="0">
                <a:solidFill>
                  <a:srgbClr val="000000"/>
                </a:solidFill>
              </a:rPr>
              <a:t>Summit</a:t>
            </a:r>
            <a:endParaRPr lang="en-US" sz="2800" b="1" dirty="0">
              <a:solidFill>
                <a:srgbClr val="003399"/>
              </a:solidFill>
            </a:endParaRPr>
          </a:p>
        </p:txBody>
      </p:sp>
      <p:sp>
        <p:nvSpPr>
          <p:cNvPr id="3" name="Text Placeholder 2"/>
          <p:cNvSpPr>
            <a:spLocks noGrp="1"/>
          </p:cNvSpPr>
          <p:nvPr>
            <p:ph type="body" idx="4294967295"/>
          </p:nvPr>
        </p:nvSpPr>
        <p:spPr>
          <a:xfrm>
            <a:off x="609600" y="1600202"/>
            <a:ext cx="8229600" cy="4525963"/>
          </a:xfrm>
        </p:spPr>
        <p:txBody>
          <a:bodyPr>
            <a:normAutofit fontScale="70000" lnSpcReduction="20000"/>
          </a:bodyPr>
          <a:lstStyle/>
          <a:p>
            <a:pPr marL="0" lvl="0" indent="0">
              <a:buNone/>
            </a:pPr>
            <a:r>
              <a:rPr lang="en-US" sz="5200" b="1" dirty="0">
                <a:ea typeface="+mj-ea"/>
                <a:cs typeface="+mj-cs"/>
              </a:rPr>
              <a:t>Best Practices </a:t>
            </a:r>
            <a:r>
              <a:rPr lang="en-US" sz="5200" b="1" dirty="0" smtClean="0">
                <a:ea typeface="+mj-ea"/>
                <a:cs typeface="+mj-cs"/>
              </a:rPr>
              <a:t>Recommendations</a:t>
            </a:r>
          </a:p>
          <a:p>
            <a:r>
              <a:rPr lang="en-US" sz="3900" kern="1200" dirty="0" smtClean="0">
                <a:solidFill>
                  <a:schemeClr val="tx1"/>
                </a:solidFill>
                <a:effectLst/>
              </a:rPr>
              <a:t>Prevention and Education Programs</a:t>
            </a:r>
          </a:p>
          <a:p>
            <a:pPr lvl="0"/>
            <a:r>
              <a:rPr lang="en-US" sz="3900" kern="1200" dirty="0" smtClean="0">
                <a:solidFill>
                  <a:schemeClr val="tx1"/>
                </a:solidFill>
                <a:effectLst/>
              </a:rPr>
              <a:t>Medical Provider Education Programs</a:t>
            </a:r>
          </a:p>
          <a:p>
            <a:pPr lvl="0"/>
            <a:r>
              <a:rPr lang="en-US" sz="3900" kern="1200" dirty="0" smtClean="0">
                <a:solidFill>
                  <a:schemeClr val="tx1"/>
                </a:solidFill>
                <a:effectLst/>
              </a:rPr>
              <a:t>Drug Take-Back Programs</a:t>
            </a:r>
          </a:p>
          <a:p>
            <a:pPr lvl="0"/>
            <a:r>
              <a:rPr lang="en-US" sz="3900" kern="1200" dirty="0" smtClean="0">
                <a:solidFill>
                  <a:schemeClr val="tx1"/>
                </a:solidFill>
                <a:effectLst/>
              </a:rPr>
              <a:t>Treatment/Detox Programs</a:t>
            </a:r>
          </a:p>
          <a:p>
            <a:r>
              <a:rPr lang="en-US" sz="4000" dirty="0" smtClean="0">
                <a:solidFill>
                  <a:srgbClr val="000000"/>
                </a:solidFill>
              </a:rPr>
              <a:t>Options </a:t>
            </a:r>
            <a:r>
              <a:rPr lang="en-US" sz="4000" dirty="0">
                <a:solidFill>
                  <a:srgbClr val="000000"/>
                </a:solidFill>
              </a:rPr>
              <a:t>for the uninsured and underinsured </a:t>
            </a:r>
            <a:r>
              <a:rPr lang="en-US" sz="4000" dirty="0" smtClean="0">
                <a:solidFill>
                  <a:srgbClr val="000000"/>
                </a:solidFill>
              </a:rPr>
              <a:t>patients</a:t>
            </a:r>
            <a:endParaRPr lang="en-US" sz="3900" kern="1200" dirty="0" smtClean="0">
              <a:solidFill>
                <a:schemeClr val="tx1"/>
              </a:solidFill>
              <a:effectLst/>
            </a:endParaRPr>
          </a:p>
          <a:p>
            <a:pPr lvl="0"/>
            <a:r>
              <a:rPr lang="en-US" sz="3900" kern="1200" dirty="0" smtClean="0">
                <a:solidFill>
                  <a:schemeClr val="tx1"/>
                </a:solidFill>
                <a:effectLst/>
              </a:rPr>
              <a:t>Prescription Monitoring Programs</a:t>
            </a:r>
          </a:p>
          <a:p>
            <a:pPr lvl="0"/>
            <a:r>
              <a:rPr lang="en-US" sz="3900" kern="1200" dirty="0" smtClean="0">
                <a:solidFill>
                  <a:schemeClr val="tx1"/>
                </a:solidFill>
                <a:effectLst/>
              </a:rPr>
              <a:t>Drug Courts</a:t>
            </a:r>
          </a:p>
          <a:p>
            <a:r>
              <a:rPr lang="en-US" sz="4000" dirty="0" smtClean="0">
                <a:solidFill>
                  <a:srgbClr val="000000"/>
                </a:solidFill>
              </a:rPr>
              <a:t>Transitional </a:t>
            </a:r>
            <a:r>
              <a:rPr lang="en-US" sz="4000" dirty="0">
                <a:solidFill>
                  <a:srgbClr val="000000"/>
                </a:solidFill>
              </a:rPr>
              <a:t>care after </a:t>
            </a:r>
            <a:r>
              <a:rPr lang="en-US" sz="4000" dirty="0" smtClean="0">
                <a:solidFill>
                  <a:srgbClr val="000000"/>
                </a:solidFill>
              </a:rPr>
              <a:t>incarceration</a:t>
            </a:r>
            <a:endParaRPr lang="en-US" sz="9600" kern="1200" dirty="0" smtClean="0"/>
          </a:p>
          <a:p>
            <a:r>
              <a:rPr lang="en-US" sz="3900" dirty="0" smtClean="0"/>
              <a:t>Peer Recovery Network</a:t>
            </a:r>
          </a:p>
          <a:p>
            <a:pPr marL="0" indent="0">
              <a:buNone/>
            </a:pPr>
            <a:endParaRPr lang="en-US" dirty="0"/>
          </a:p>
        </p:txBody>
      </p:sp>
    </p:spTree>
    <p:extLst>
      <p:ext uri="{BB962C8B-B14F-4D97-AF65-F5344CB8AC3E}">
        <p14:creationId xmlns:p14="http://schemas.microsoft.com/office/powerpoint/2010/main" val="22696908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r>
              <a:rPr lang="en-US" b="1" dirty="0"/>
              <a:t>Summary Points </a:t>
            </a:r>
            <a:r>
              <a:rPr lang="en-US" b="1" dirty="0" smtClean="0"/>
              <a:t/>
            </a:r>
            <a:br>
              <a:rPr lang="en-US" b="1" dirty="0" smtClean="0"/>
            </a:br>
            <a:r>
              <a:rPr lang="en-US" sz="2800" b="1" dirty="0" smtClean="0"/>
              <a:t>Garnering buy-in/Getting </a:t>
            </a:r>
            <a:r>
              <a:rPr lang="en-US" sz="2800" b="1" dirty="0"/>
              <a:t>systems to work </a:t>
            </a:r>
            <a:r>
              <a:rPr lang="en-US" sz="2800" b="1" dirty="0" smtClean="0"/>
              <a:t>together</a:t>
            </a:r>
            <a:endParaRPr lang="en-US" sz="2800" dirty="0"/>
          </a:p>
        </p:txBody>
      </p:sp>
      <p:sp>
        <p:nvSpPr>
          <p:cNvPr id="3" name="Content Placeholder 2"/>
          <p:cNvSpPr>
            <a:spLocks noGrp="1"/>
          </p:cNvSpPr>
          <p:nvPr>
            <p:ph idx="1"/>
          </p:nvPr>
        </p:nvSpPr>
        <p:spPr/>
        <p:txBody>
          <a:bodyPr/>
          <a:lstStyle/>
          <a:p>
            <a:r>
              <a:rPr lang="en-US" dirty="0" smtClean="0"/>
              <a:t>Community, Leadership and Provider Education</a:t>
            </a:r>
          </a:p>
          <a:p>
            <a:pPr lvl="1"/>
            <a:r>
              <a:rPr lang="en-US" dirty="0" smtClean="0"/>
              <a:t>Forums</a:t>
            </a:r>
          </a:p>
          <a:p>
            <a:pPr lvl="1"/>
            <a:r>
              <a:rPr lang="en-US" dirty="0" smtClean="0"/>
              <a:t>Website</a:t>
            </a:r>
          </a:p>
          <a:p>
            <a:pPr lvl="1"/>
            <a:r>
              <a:rPr lang="en-US" dirty="0" smtClean="0"/>
              <a:t>Media</a:t>
            </a:r>
          </a:p>
          <a:p>
            <a:r>
              <a:rPr lang="en-US" dirty="0" smtClean="0"/>
              <a:t>Commonality </a:t>
            </a:r>
            <a:r>
              <a:rPr lang="en-US" dirty="0"/>
              <a:t>of Missions and </a:t>
            </a:r>
            <a:r>
              <a:rPr lang="en-US" dirty="0" smtClean="0"/>
              <a:t>Visions</a:t>
            </a:r>
          </a:p>
          <a:p>
            <a:r>
              <a:rPr lang="en-US" dirty="0" smtClean="0"/>
              <a:t>Stakeholder participation/Transparency in exploring and developing recommended “Best Practices”</a:t>
            </a:r>
          </a:p>
          <a:p>
            <a:r>
              <a:rPr lang="en-US" dirty="0" smtClean="0"/>
              <a:t>Adoption of a common “Desired Future State”</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59368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2362200"/>
            <a:ext cx="8534400" cy="1600200"/>
          </a:xfrm>
        </p:spPr>
        <p:txBody>
          <a:bodyPr/>
          <a:lstStyle/>
          <a:p>
            <a:pPr algn="ctr"/>
            <a:r>
              <a:rPr lang="en-US" sz="7200" b="1" dirty="0" smtClean="0"/>
              <a:t>Update</a:t>
            </a:r>
            <a:br>
              <a:rPr lang="en-US" sz="7200" b="1" dirty="0" smtClean="0"/>
            </a:br>
            <a:r>
              <a:rPr lang="en-US" sz="4400" b="1" dirty="0" smtClean="0"/>
              <a:t>on Community Initiatives </a:t>
            </a:r>
            <a:r>
              <a:rPr lang="en-US" b="1" dirty="0"/>
              <a:t/>
            </a:r>
            <a:br>
              <a:rPr lang="en-US" b="1" dirty="0"/>
            </a:br>
            <a:endParaRPr lang="en-US" dirty="0"/>
          </a:p>
        </p:txBody>
      </p:sp>
      <p:sp>
        <p:nvSpPr>
          <p:cNvPr id="6" name="Subtitle 5"/>
          <p:cNvSpPr>
            <a:spLocks noGrp="1"/>
          </p:cNvSpPr>
          <p:nvPr>
            <p:ph type="subTitle" idx="1"/>
          </p:nvPr>
        </p:nvSpPr>
        <p:spPr>
          <a:xfrm>
            <a:off x="304800" y="4495800"/>
            <a:ext cx="8534400" cy="609600"/>
          </a:xfrm>
        </p:spPr>
        <p:txBody>
          <a:bodyPr/>
          <a:lstStyle/>
          <a:p>
            <a:pPr algn="ctr"/>
            <a:r>
              <a:rPr lang="en-US" b="1" dirty="0">
                <a:solidFill>
                  <a:schemeClr val="bg2"/>
                </a:solidFill>
              </a:rPr>
              <a:t>October 2015- May 2016</a:t>
            </a:r>
            <a:endParaRPr lang="en-US" dirty="0">
              <a:solidFill>
                <a:schemeClr val="bg2"/>
              </a:solidFill>
            </a:endParaRPr>
          </a:p>
        </p:txBody>
      </p:sp>
      <p:sp>
        <p:nvSpPr>
          <p:cNvPr id="4" name="Slide Number Placeholder 3"/>
          <p:cNvSpPr>
            <a:spLocks noGrp="1"/>
          </p:cNvSpPr>
          <p:nvPr>
            <p:ph type="sldNum" sz="quarter" idx="4"/>
          </p:nvPr>
        </p:nvSpPr>
        <p:spPr/>
        <p:txBody>
          <a:bodyPr/>
          <a:lstStyle/>
          <a:p>
            <a:fld id="{FB929337-26C7-1A47-9ADA-AF77141BE651}"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97911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solidFill>
                  <a:prstClr val="black"/>
                </a:solidFill>
              </a:rPr>
              <a:t>Select</a:t>
            </a:r>
            <a:r>
              <a:rPr lang="en-US" sz="2800" b="1" dirty="0" smtClean="0">
                <a:solidFill>
                  <a:prstClr val="black"/>
                </a:solidFill>
                <a:effectLst>
                  <a:outerShdw blurRad="38100" dist="38100" dir="2700000" algn="tl">
                    <a:srgbClr val="000000">
                      <a:alpha val="43137"/>
                    </a:srgbClr>
                  </a:outerShdw>
                </a:effectLst>
              </a:rPr>
              <a:t> </a:t>
            </a:r>
            <a:r>
              <a:rPr lang="en-US" sz="2800" b="1" dirty="0" smtClean="0">
                <a:solidFill>
                  <a:prstClr val="black"/>
                </a:solidFill>
                <a:cs typeface="Arial"/>
              </a:rPr>
              <a:t>Community Initiatives</a:t>
            </a:r>
            <a:br>
              <a:rPr lang="en-US" sz="2800" b="1" dirty="0" smtClean="0">
                <a:solidFill>
                  <a:prstClr val="black"/>
                </a:solidFill>
                <a:cs typeface="Arial"/>
              </a:rPr>
            </a:br>
            <a:r>
              <a:rPr lang="en-US" sz="2800" b="1" dirty="0"/>
              <a:t>October 2015- May 2016</a:t>
            </a:r>
            <a:endParaRPr lang="en-US" sz="2800" dirty="0"/>
          </a:p>
        </p:txBody>
      </p:sp>
      <p:sp>
        <p:nvSpPr>
          <p:cNvPr id="3" name="Content Placeholder 2"/>
          <p:cNvSpPr>
            <a:spLocks noGrp="1"/>
          </p:cNvSpPr>
          <p:nvPr>
            <p:ph idx="1"/>
          </p:nvPr>
        </p:nvSpPr>
        <p:spPr/>
        <p:txBody>
          <a:bodyPr>
            <a:normAutofit/>
          </a:bodyPr>
          <a:lstStyle/>
          <a:p>
            <a:pPr lvl="0"/>
            <a:r>
              <a:rPr lang="en-US" sz="2800" dirty="0" smtClean="0"/>
              <a:t>Northern </a:t>
            </a:r>
            <a:r>
              <a:rPr lang="en-US" sz="2800" dirty="0"/>
              <a:t>Shenandoah Valley Substance Abuse Coalition (NSVSAC</a:t>
            </a:r>
            <a:r>
              <a:rPr lang="en-US" sz="2800" dirty="0" smtClean="0"/>
              <a:t>) Charter written </a:t>
            </a:r>
            <a:r>
              <a:rPr lang="en-US" sz="2800" dirty="0" smtClean="0">
                <a:solidFill>
                  <a:prstClr val="black"/>
                </a:solidFill>
              </a:rPr>
              <a:t>and </a:t>
            </a:r>
            <a:r>
              <a:rPr lang="en-US" sz="2800" dirty="0" smtClean="0"/>
              <a:t>is </a:t>
            </a:r>
            <a:r>
              <a:rPr lang="en-US" sz="2800" dirty="0"/>
              <a:t>incorporated as a Virginia non-profit corporation; receives 501(c)(3) status from the </a:t>
            </a:r>
            <a:r>
              <a:rPr lang="en-US" sz="2800" dirty="0" smtClean="0"/>
              <a:t>IRS</a:t>
            </a:r>
          </a:p>
          <a:p>
            <a:r>
              <a:rPr lang="en-US" sz="2800" dirty="0"/>
              <a:t>$60,000 each from the City of Winchester, Frederick County and Valley Health, plus $15,000 from Clarke County to enable the NSVSAC to hire an Executive Director</a:t>
            </a:r>
          </a:p>
          <a:p>
            <a:pPr lvl="0"/>
            <a:r>
              <a:rPr lang="en-US" sz="2800" dirty="0">
                <a:solidFill>
                  <a:prstClr val="black"/>
                </a:solidFill>
              </a:rPr>
              <a:t>Meetings with federal, state and local elected </a:t>
            </a:r>
            <a:r>
              <a:rPr lang="en-US" sz="2800" dirty="0" smtClean="0">
                <a:solidFill>
                  <a:prstClr val="black"/>
                </a:solidFill>
              </a:rPr>
              <a:t>officials</a:t>
            </a:r>
            <a:endParaRPr lang="en-US" sz="2800" dirty="0">
              <a:solidFill>
                <a:prstClr val="black"/>
              </a:solidFill>
            </a:endParaRPr>
          </a:p>
          <a:p>
            <a:pPr lvl="0"/>
            <a:endParaRPr lang="en-US" sz="2800" dirty="0"/>
          </a:p>
          <a:p>
            <a:endParaRPr lang="en-US" sz="2800" dirty="0" smtClean="0">
              <a:solidFill>
                <a:prstClr val="black"/>
              </a:solidFill>
            </a:endParaRPr>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144982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prstClr val="black"/>
                </a:solidFill>
              </a:rPr>
              <a:t>Select</a:t>
            </a:r>
            <a:r>
              <a:rPr lang="en-US" sz="4000" b="1" dirty="0">
                <a:solidFill>
                  <a:prstClr val="black"/>
                </a:solidFill>
                <a:effectLst>
                  <a:outerShdw blurRad="38100" dist="38100" dir="2700000" algn="tl">
                    <a:srgbClr val="000000">
                      <a:alpha val="43137"/>
                    </a:srgbClr>
                  </a:outerShdw>
                </a:effectLst>
              </a:rPr>
              <a:t> </a:t>
            </a:r>
            <a:r>
              <a:rPr lang="en-US" sz="4000" b="1" dirty="0">
                <a:solidFill>
                  <a:prstClr val="black"/>
                </a:solidFill>
                <a:cs typeface="Arial"/>
              </a:rPr>
              <a:t>Community Initiatives</a:t>
            </a:r>
            <a:br>
              <a:rPr lang="en-US" sz="4000" b="1" dirty="0">
                <a:solidFill>
                  <a:prstClr val="black"/>
                </a:solidFill>
                <a:cs typeface="Arial"/>
              </a:rPr>
            </a:br>
            <a:r>
              <a:rPr lang="en-US" sz="3200" b="1" dirty="0"/>
              <a:t>October 2015- May 2016</a:t>
            </a:r>
            <a:endParaRPr lang="en-US" sz="2000" b="1" dirty="0"/>
          </a:p>
        </p:txBody>
      </p:sp>
      <p:sp>
        <p:nvSpPr>
          <p:cNvPr id="3" name="Content Placeholder 2"/>
          <p:cNvSpPr>
            <a:spLocks noGrp="1"/>
          </p:cNvSpPr>
          <p:nvPr>
            <p:ph idx="1"/>
          </p:nvPr>
        </p:nvSpPr>
        <p:spPr/>
        <p:txBody>
          <a:bodyPr>
            <a:normAutofit fontScale="92500"/>
          </a:bodyPr>
          <a:lstStyle/>
          <a:p>
            <a:pPr marL="285750" lvl="0" indent="-285750"/>
            <a:r>
              <a:rPr lang="en-US" sz="2800" dirty="0">
                <a:solidFill>
                  <a:prstClr val="black"/>
                </a:solidFill>
              </a:rPr>
              <a:t>Convening of the Northwest Regional Adult Drug Treatment Court Advisory Committee</a:t>
            </a:r>
          </a:p>
          <a:p>
            <a:pPr marL="285750" lvl="0" indent="-285750"/>
            <a:r>
              <a:rPr lang="en-US" sz="2800" dirty="0">
                <a:solidFill>
                  <a:prstClr val="black"/>
                </a:solidFill>
              </a:rPr>
              <a:t>Visits to 5 drug treatment courts </a:t>
            </a:r>
          </a:p>
          <a:p>
            <a:r>
              <a:rPr lang="en-US" sz="2800" dirty="0" smtClean="0"/>
              <a:t>Submit </a:t>
            </a:r>
            <a:r>
              <a:rPr lang="en-US" sz="2800" dirty="0"/>
              <a:t>Application to Virginia Supreme Court for approval of Drug Treatment Court</a:t>
            </a:r>
          </a:p>
          <a:p>
            <a:r>
              <a:rPr lang="en-US" sz="2800" dirty="0"/>
              <a:t>Attend training conducted by the National Drug Court </a:t>
            </a:r>
            <a:r>
              <a:rPr lang="en-US" sz="2800" dirty="0" smtClean="0"/>
              <a:t>Institute</a:t>
            </a:r>
          </a:p>
          <a:p>
            <a:r>
              <a:rPr lang="en-US" sz="2800" dirty="0"/>
              <a:t>S</a:t>
            </a:r>
            <a:r>
              <a:rPr lang="en-US" sz="2800" dirty="0" smtClean="0"/>
              <a:t>ubmitted proposal </a:t>
            </a:r>
            <a:r>
              <a:rPr lang="en-US" sz="2800" dirty="0"/>
              <a:t>for the Adult Drug Court Discretionary Grant Program to the </a:t>
            </a:r>
            <a:r>
              <a:rPr lang="en-US" sz="2800" dirty="0" smtClean="0"/>
              <a:t>BJA</a:t>
            </a:r>
            <a:r>
              <a:rPr lang="en-US" sz="2800" dirty="0"/>
              <a:t>  </a:t>
            </a:r>
          </a:p>
          <a:p>
            <a:r>
              <a:rPr lang="en-US" sz="2800" dirty="0" smtClean="0"/>
              <a:t>First </a:t>
            </a:r>
            <a:r>
              <a:rPr lang="en-US" sz="2800" dirty="0"/>
              <a:t>Drug Treatment Court </a:t>
            </a:r>
            <a:r>
              <a:rPr lang="en-US" sz="2800" dirty="0" smtClean="0"/>
              <a:t>docket anticipated </a:t>
            </a:r>
            <a:r>
              <a:rPr lang="en-US" sz="2800" dirty="0"/>
              <a:t>July 2016 </a:t>
            </a:r>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50321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prstClr val="black"/>
                </a:solidFill>
              </a:rPr>
              <a:t>Select</a:t>
            </a:r>
            <a:r>
              <a:rPr lang="en-US" sz="4000" b="1" dirty="0">
                <a:solidFill>
                  <a:prstClr val="black"/>
                </a:solidFill>
                <a:effectLst>
                  <a:outerShdw blurRad="38100" dist="38100" dir="2700000" algn="tl">
                    <a:srgbClr val="000000">
                      <a:alpha val="43137"/>
                    </a:srgbClr>
                  </a:outerShdw>
                </a:effectLst>
              </a:rPr>
              <a:t> </a:t>
            </a:r>
            <a:r>
              <a:rPr lang="en-US" sz="4000" b="1" dirty="0">
                <a:solidFill>
                  <a:prstClr val="black"/>
                </a:solidFill>
                <a:cs typeface="Arial"/>
              </a:rPr>
              <a:t>Community Initiatives</a:t>
            </a:r>
            <a:br>
              <a:rPr lang="en-US" sz="4000" b="1" dirty="0">
                <a:solidFill>
                  <a:prstClr val="black"/>
                </a:solidFill>
                <a:cs typeface="Arial"/>
              </a:rPr>
            </a:br>
            <a:r>
              <a:rPr lang="en-US" sz="3200" b="1" dirty="0"/>
              <a:t>October 2015- May 2016</a:t>
            </a:r>
            <a:endParaRPr lang="en-US" sz="2800" b="1" dirty="0"/>
          </a:p>
        </p:txBody>
      </p:sp>
      <p:sp>
        <p:nvSpPr>
          <p:cNvPr id="3" name="Content Placeholder 2"/>
          <p:cNvSpPr>
            <a:spLocks noGrp="1"/>
          </p:cNvSpPr>
          <p:nvPr>
            <p:ph idx="1"/>
          </p:nvPr>
        </p:nvSpPr>
        <p:spPr>
          <a:xfrm>
            <a:off x="492369" y="1620471"/>
            <a:ext cx="8534400" cy="4648200"/>
          </a:xfrm>
        </p:spPr>
        <p:txBody>
          <a:bodyPr>
            <a:normAutofit/>
          </a:bodyPr>
          <a:lstStyle/>
          <a:p>
            <a:r>
              <a:rPr lang="en-US" sz="2800" dirty="0" smtClean="0"/>
              <a:t>Facilitate </a:t>
            </a:r>
            <a:r>
              <a:rPr lang="en-US" sz="2800" dirty="0"/>
              <a:t>education and  access to Naloxone</a:t>
            </a:r>
          </a:p>
          <a:p>
            <a:r>
              <a:rPr lang="en-US" sz="2800" dirty="0" smtClean="0"/>
              <a:t>Community Treatment Needs Assessment</a:t>
            </a:r>
          </a:p>
          <a:p>
            <a:r>
              <a:rPr lang="en-US" sz="2800" dirty="0" smtClean="0"/>
              <a:t>Peer-to-Peer </a:t>
            </a:r>
            <a:r>
              <a:rPr lang="en-US" sz="2800" dirty="0"/>
              <a:t>Recovery Coach Training</a:t>
            </a:r>
          </a:p>
          <a:p>
            <a:r>
              <a:rPr lang="en-US" sz="2800" dirty="0"/>
              <a:t>Ongoing Educational </a:t>
            </a:r>
            <a:r>
              <a:rPr lang="en-US" sz="2800" dirty="0" smtClean="0"/>
              <a:t>Forums</a:t>
            </a:r>
          </a:p>
          <a:p>
            <a:r>
              <a:rPr lang="en-US" sz="2800" dirty="0"/>
              <a:t>Strategic Planning Retreat</a:t>
            </a:r>
          </a:p>
          <a:p>
            <a:endParaRPr lang="en-US" sz="2800" dirty="0"/>
          </a:p>
          <a:p>
            <a:endParaRPr lang="en-US" sz="2800" dirty="0"/>
          </a:p>
          <a:p>
            <a:endParaRPr lang="en-US" sz="2800" dirty="0"/>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21497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b="1" dirty="0" smtClean="0"/>
              <a:t>Progress towards Desired Future State</a:t>
            </a:r>
            <a:endParaRPr lang="en-US" b="1" dirty="0"/>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FB929337-26C7-1A47-9ADA-AF77141BE651}"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74439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t>Desired State </a:t>
            </a:r>
            <a:br>
              <a:rPr lang="en-US" b="1" dirty="0" smtClean="0"/>
            </a:br>
            <a:r>
              <a:rPr lang="en-US" b="1" dirty="0" smtClean="0"/>
              <a:t>1/1/17</a:t>
            </a:r>
            <a:endParaRPr lang="en-US" b="1" dirty="0"/>
          </a:p>
        </p:txBody>
      </p:sp>
      <p:sp>
        <p:nvSpPr>
          <p:cNvPr id="7" name="Content Placeholder 6"/>
          <p:cNvSpPr>
            <a:spLocks noGrp="1"/>
          </p:cNvSpPr>
          <p:nvPr>
            <p:ph idx="1"/>
          </p:nvPr>
        </p:nvSpPr>
        <p:spPr/>
        <p:txBody>
          <a:bodyPr/>
          <a:lstStyle/>
          <a:p>
            <a:pPr marL="285750" lvl="0" indent="-285750">
              <a:spcBef>
                <a:spcPts val="0"/>
              </a:spcBef>
            </a:pPr>
            <a:r>
              <a:rPr lang="en-US" dirty="0"/>
              <a:t>A decrease in mortality from overdoses</a:t>
            </a:r>
          </a:p>
          <a:p>
            <a:pPr marL="285750" lvl="0" indent="-285750">
              <a:spcBef>
                <a:spcPts val="0"/>
              </a:spcBef>
            </a:pPr>
            <a:r>
              <a:rPr lang="en-US" dirty="0"/>
              <a:t>A decrease in the incidence of substance exposed infants</a:t>
            </a:r>
          </a:p>
          <a:p>
            <a:pPr marL="285750" lvl="0" indent="-285750">
              <a:spcBef>
                <a:spcPts val="0"/>
              </a:spcBef>
            </a:pPr>
            <a:r>
              <a:rPr lang="en-US" dirty="0"/>
              <a:t>A decrease in the incidence of children needing social services intervention due to parental/caregiver addiction</a:t>
            </a:r>
          </a:p>
          <a:p>
            <a:pPr marL="285750" lvl="0" indent="-285750">
              <a:spcBef>
                <a:spcPts val="0"/>
              </a:spcBef>
            </a:pPr>
            <a:r>
              <a:rPr lang="en-US" dirty="0"/>
              <a:t>A decrease in the incidence of crimes attributable to addiction</a:t>
            </a:r>
          </a:p>
          <a:p>
            <a:endParaRPr lang="en-US" dirty="0"/>
          </a:p>
        </p:txBody>
      </p:sp>
      <p:sp>
        <p:nvSpPr>
          <p:cNvPr id="5" name="Slide Number Placeholder 4"/>
          <p:cNvSpPr>
            <a:spLocks noGrp="1"/>
          </p:cNvSpPr>
          <p:nvPr>
            <p:ph type="sldNum" sz="quarter" idx="12"/>
          </p:nvPr>
        </p:nvSpPr>
        <p:spPr/>
        <p:txBody>
          <a:bodyPr/>
          <a:lstStyle/>
          <a:p>
            <a:fld id="{FB929337-26C7-1A47-9ADA-AF77141BE651}"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381148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Objectives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latin typeface="Times New Roman" panose="02020603050405020304" pitchFamily="18" charset="0"/>
                <a:cs typeface="Times New Roman" panose="02020603050405020304" pitchFamily="18" charset="0"/>
              </a:rPr>
              <a:t>Garnering </a:t>
            </a:r>
            <a:r>
              <a:rPr lang="en-US" dirty="0">
                <a:latin typeface="Times New Roman" panose="02020603050405020304" pitchFamily="18" charset="0"/>
                <a:cs typeface="Times New Roman" panose="02020603050405020304" pitchFamily="18" charset="0"/>
              </a:rPr>
              <a:t>systemic and public buy-in to address the overdose </a:t>
            </a:r>
            <a:r>
              <a:rPr lang="en-US" dirty="0" smtClean="0">
                <a:latin typeface="Times New Roman" panose="02020603050405020304" pitchFamily="18" charset="0"/>
                <a:cs typeface="Times New Roman" panose="02020603050405020304" pitchFamily="18" charset="0"/>
              </a:rPr>
              <a:t>crisis</a:t>
            </a: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smtClean="0">
                <a:latin typeface="Times New Roman" panose="02020603050405020304" pitchFamily="18" charset="0"/>
                <a:cs typeface="Times New Roman" panose="02020603050405020304" pitchFamily="18" charset="0"/>
              </a:rPr>
              <a:t>Getting </a:t>
            </a:r>
            <a:r>
              <a:rPr lang="en-US" dirty="0">
                <a:latin typeface="Times New Roman" panose="02020603050405020304" pitchFamily="18" charset="0"/>
                <a:cs typeface="Times New Roman" panose="02020603050405020304" pitchFamily="18" charset="0"/>
              </a:rPr>
              <a:t>systems to work together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ommunity </a:t>
            </a:r>
            <a:r>
              <a:rPr lang="en-US" dirty="0">
                <a:latin typeface="Times New Roman" panose="02020603050405020304" pitchFamily="18" charset="0"/>
                <a:cs typeface="Times New Roman" panose="02020603050405020304" pitchFamily="18" charset="0"/>
              </a:rPr>
              <a:t>actions in fighting the overdose </a:t>
            </a:r>
            <a:r>
              <a:rPr lang="en-US" dirty="0" smtClean="0">
                <a:latin typeface="Times New Roman" panose="02020603050405020304" pitchFamily="18" charset="0"/>
                <a:cs typeface="Times New Roman" panose="02020603050405020304" pitchFamily="18" charset="0"/>
              </a:rPr>
              <a:t>epidemic</a:t>
            </a:r>
          </a:p>
          <a:p>
            <a:pPr marL="457200" indent="-457200">
              <a:buFont typeface="+mj-lt"/>
              <a:buAutoNum type="arabicPeriod"/>
            </a:pPr>
            <a:r>
              <a:rPr lang="en-US" dirty="0" smtClean="0">
                <a:latin typeface="Times New Roman" panose="02020603050405020304" pitchFamily="18" charset="0"/>
                <a:cs typeface="Times New Roman" panose="02020603050405020304" pitchFamily="18" charset="0"/>
              </a:rPr>
              <a:t>Progress Report on our efforts to date</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Our organizational structure and resource management and how it has contributed to our work</a:t>
            </a:r>
          </a:p>
          <a:p>
            <a:pPr marL="457200" indent="-457200">
              <a:buFont typeface="+mj-lt"/>
              <a:buAutoNum type="arabicPeriod"/>
            </a:pPr>
            <a:r>
              <a:rPr lang="en-US" dirty="0" smtClean="0">
                <a:latin typeface="Times New Roman" panose="02020603050405020304" pitchFamily="18" charset="0"/>
                <a:cs typeface="Times New Roman" panose="02020603050405020304" pitchFamily="18" charset="0"/>
              </a:rPr>
              <a:t>Challenges, Lessons Learned, Drivers of Success</a:t>
            </a:r>
          </a:p>
          <a:p>
            <a:pPr marL="0" indent="0">
              <a:buNone/>
            </a:pPr>
            <a:endParaRPr lang="en-US" dirty="0"/>
          </a:p>
        </p:txBody>
      </p:sp>
      <p:sp>
        <p:nvSpPr>
          <p:cNvPr id="4" name="Slide Number Placeholder 3"/>
          <p:cNvSpPr>
            <a:spLocks noGrp="1"/>
          </p:cNvSpPr>
          <p:nvPr>
            <p:ph type="sldNum" sz="quarter" idx="12"/>
          </p:nvPr>
        </p:nvSpPr>
        <p:spPr/>
        <p:txBody>
          <a:bodyPr/>
          <a:lstStyle/>
          <a:p>
            <a:fld id="{64D2325F-FED2-45E9-9F81-F5416D928854}"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4151488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19886915"/>
              </p:ext>
            </p:extLst>
          </p:nvPr>
        </p:nvGraphicFramePr>
        <p:xfrm>
          <a:off x="152400" y="1582615"/>
          <a:ext cx="89916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533400" y="175846"/>
            <a:ext cx="9144000" cy="1143000"/>
          </a:xfrm>
        </p:spPr>
        <p:txBody>
          <a:bodyPr>
            <a:noAutofit/>
          </a:bodyPr>
          <a:lstStyle/>
          <a:p>
            <a:pPr algn="ctr"/>
            <a:r>
              <a:rPr lang="en-US" sz="3200" b="1" dirty="0" smtClean="0"/>
              <a:t>Opiate Overdose Deaths</a:t>
            </a:r>
            <a:br>
              <a:rPr lang="en-US" sz="3200" b="1" dirty="0" smtClean="0"/>
            </a:br>
            <a:r>
              <a:rPr lang="en-US" sz="2400" b="1" dirty="0" smtClean="0"/>
              <a:t>NW Virginia  </a:t>
            </a:r>
            <a:endParaRPr lang="en-US" sz="3200" b="1" dirty="0"/>
          </a:p>
        </p:txBody>
      </p:sp>
      <p:sp>
        <p:nvSpPr>
          <p:cNvPr id="5" name="TextBox 4"/>
          <p:cNvSpPr txBox="1"/>
          <p:nvPr/>
        </p:nvSpPr>
        <p:spPr>
          <a:xfrm>
            <a:off x="533400" y="5449699"/>
            <a:ext cx="8077200" cy="707886"/>
          </a:xfrm>
          <a:prstGeom prst="rect">
            <a:avLst/>
          </a:prstGeom>
          <a:noFill/>
        </p:spPr>
        <p:txBody>
          <a:bodyPr wrap="square" rtlCol="0">
            <a:spAutoFit/>
          </a:bodyPr>
          <a:lstStyle/>
          <a:p>
            <a:pPr defTabSz="457200"/>
            <a:r>
              <a:rPr lang="en-US" sz="2000" dirty="0" smtClean="0">
                <a:solidFill>
                  <a:prstClr val="black"/>
                </a:solidFill>
                <a:latin typeface="Times New Roman" panose="02020603050405020304" pitchFamily="18" charset="0"/>
                <a:cs typeface="Times New Roman" panose="02020603050405020304" pitchFamily="18" charset="0"/>
              </a:rPr>
              <a:t>-Without </a:t>
            </a:r>
            <a:r>
              <a:rPr lang="en-US" sz="2000" dirty="0">
                <a:solidFill>
                  <a:prstClr val="black"/>
                </a:solidFill>
                <a:latin typeface="Times New Roman" panose="02020603050405020304" pitchFamily="18" charset="0"/>
                <a:cs typeface="Times New Roman" panose="02020603050405020304" pitchFamily="18" charset="0"/>
              </a:rPr>
              <a:t>the use of NARCAN the death toll would be much higher.</a:t>
            </a:r>
          </a:p>
          <a:p>
            <a:pPr defTabSz="457200"/>
            <a:r>
              <a:rPr lang="en-US" sz="2000" dirty="0" smtClean="0">
                <a:solidFill>
                  <a:prstClr val="black"/>
                </a:solidFill>
                <a:latin typeface="Times New Roman" panose="02020603050405020304" pitchFamily="18" charset="0"/>
                <a:cs typeface="Times New Roman" panose="02020603050405020304" pitchFamily="18" charset="0"/>
              </a:rPr>
              <a:t>-2016 </a:t>
            </a:r>
            <a:r>
              <a:rPr lang="en-US" sz="2000" dirty="0">
                <a:solidFill>
                  <a:prstClr val="black"/>
                </a:solidFill>
                <a:latin typeface="Times New Roman" panose="02020603050405020304" pitchFamily="18" charset="0"/>
                <a:cs typeface="Times New Roman" panose="02020603050405020304" pitchFamily="18" charset="0"/>
              </a:rPr>
              <a:t>as of </a:t>
            </a:r>
            <a:r>
              <a:rPr lang="en-US" sz="2000" dirty="0" smtClean="0">
                <a:solidFill>
                  <a:prstClr val="black"/>
                </a:solidFill>
                <a:latin typeface="Times New Roman" panose="02020603050405020304" pitchFamily="18" charset="0"/>
                <a:cs typeface="Times New Roman" panose="02020603050405020304" pitchFamily="18" charset="0"/>
              </a:rPr>
              <a:t>4/19/16</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AB5F20E-3611-4644-BF95-33AC00D0CBCA}"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208249139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28570654"/>
              </p:ext>
            </p:extLst>
          </p:nvPr>
        </p:nvGraphicFramePr>
        <p:xfrm>
          <a:off x="0" y="914400"/>
          <a:ext cx="9129713" cy="5205413"/>
        </p:xfrm>
        <a:graphic>
          <a:graphicData uri="http://schemas.openxmlformats.org/presentationml/2006/ole">
            <mc:AlternateContent xmlns:mc="http://schemas.openxmlformats.org/markup-compatibility/2006">
              <mc:Choice xmlns:v="urn:schemas-microsoft-com:vml" Requires="v">
                <p:oleObj spid="_x0000_s2056" name="Worksheet" r:id="rId4" imgW="11792085" imgH="6724560" progId="Excel.Sheet.12">
                  <p:embed/>
                </p:oleObj>
              </mc:Choice>
              <mc:Fallback>
                <p:oleObj name="Worksheet" r:id="rId4" imgW="11792085" imgH="6724560" progId="Excel.Sheet.12">
                  <p:embed/>
                  <p:pic>
                    <p:nvPicPr>
                      <p:cNvPr id="0" name=""/>
                      <p:cNvPicPr/>
                      <p:nvPr/>
                    </p:nvPicPr>
                    <p:blipFill>
                      <a:blip r:embed="rId5"/>
                      <a:stretch>
                        <a:fillRect/>
                      </a:stretch>
                    </p:blipFill>
                    <p:spPr>
                      <a:xfrm>
                        <a:off x="0" y="914400"/>
                        <a:ext cx="9129713" cy="5205413"/>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3AB5F20E-3611-4644-BF95-33AC00D0CBCA}"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231390135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439993259"/>
              </p:ext>
            </p:extLst>
          </p:nvPr>
        </p:nvGraphicFramePr>
        <p:xfrm>
          <a:off x="152400" y="152400"/>
          <a:ext cx="87630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AB5F20E-3611-4644-BF95-33AC00D0CBCA}"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10576753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2" y="4572000"/>
            <a:ext cx="7213604" cy="1592826"/>
          </a:xfrm>
        </p:spPr>
        <p:txBody>
          <a:bodyPr rtlCol="0">
            <a:normAutofit/>
          </a:bodyPr>
          <a:lstStyle/>
          <a:p>
            <a:pPr eaLnBrk="1" fontAlgn="auto" hangingPunct="1">
              <a:spcAft>
                <a:spcPts val="0"/>
              </a:spcAft>
              <a:defRPr/>
            </a:pPr>
            <a:r>
              <a:rPr lang="en-US" sz="2000" dirty="0" smtClean="0"/>
              <a:t>The </a:t>
            </a:r>
            <a:r>
              <a:rPr lang="en-US" sz="2000" dirty="0"/>
              <a:t>chart above illustrates the </a:t>
            </a:r>
            <a:r>
              <a:rPr lang="en-US" sz="2000" dirty="0" smtClean="0"/>
              <a:t>correlation between the number of </a:t>
            </a:r>
            <a:r>
              <a:rPr lang="en-US" sz="2000" dirty="0"/>
              <a:t>children in foster care with the City of Winchester Department of Social Services and those in care where parental substance use was a contributing factor to the child’s removal</a:t>
            </a:r>
            <a:r>
              <a:rPr lang="en-US" sz="2000" dirty="0" smtClean="0"/>
              <a:t>.</a:t>
            </a:r>
            <a:endParaRPr lang="en-US" sz="1400" dirty="0" smtClean="0"/>
          </a:p>
        </p:txBody>
      </p:sp>
      <p:graphicFrame>
        <p:nvGraphicFramePr>
          <p:cNvPr id="12291" name="Content Placeholder 3"/>
          <p:cNvGraphicFramePr>
            <a:graphicFrameLocks noGrp="1"/>
          </p:cNvGraphicFramePr>
          <p:nvPr>
            <p:ph sz="quarter" idx="4294967295"/>
            <p:extLst>
              <p:ext uri="{D42A27DB-BD31-4B8C-83A1-F6EECF244321}">
                <p14:modId xmlns:p14="http://schemas.microsoft.com/office/powerpoint/2010/main" val="1644248388"/>
              </p:ext>
            </p:extLst>
          </p:nvPr>
        </p:nvGraphicFramePr>
        <p:xfrm>
          <a:off x="545691" y="0"/>
          <a:ext cx="8273845" cy="4257676"/>
        </p:xfrm>
        <a:graphic>
          <a:graphicData uri="http://schemas.openxmlformats.org/presentationml/2006/ole">
            <mc:AlternateContent xmlns:mc="http://schemas.openxmlformats.org/markup-compatibility/2006">
              <mc:Choice xmlns:v="urn:schemas-microsoft-com:vml" Requires="v">
                <p:oleObj spid="_x0000_s1035" r:id="rId4" imgW="6504996" imgH="3572566" progId="Excel.Chart.8">
                  <p:embed/>
                </p:oleObj>
              </mc:Choice>
              <mc:Fallback>
                <p:oleObj r:id="rId4" imgW="6504996" imgH="357256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91" y="0"/>
                        <a:ext cx="8273845" cy="4257676"/>
                      </a:xfrm>
                      <a:prstGeom prst="rect">
                        <a:avLst/>
                      </a:prstGeom>
                      <a:noFill/>
                      <a:ln>
                        <a:noFill/>
                      </a:ln>
                      <a:extLst/>
                    </p:spPr>
                  </p:pic>
                </p:oleObj>
              </mc:Fallback>
            </mc:AlternateContent>
          </a:graphicData>
        </a:graphic>
      </p:graphicFrame>
      <p:sp>
        <p:nvSpPr>
          <p:cNvPr id="3" name="Slide Number Placeholder 2"/>
          <p:cNvSpPr>
            <a:spLocks noGrp="1"/>
          </p:cNvSpPr>
          <p:nvPr>
            <p:ph type="sldNum" sz="quarter" idx="12"/>
          </p:nvPr>
        </p:nvSpPr>
        <p:spPr/>
        <p:txBody>
          <a:bodyPr/>
          <a:lstStyle/>
          <a:p>
            <a:fld id="{FB929337-26C7-1A47-9ADA-AF77141BE651}"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260444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000000"/>
                </a:solidFill>
                <a:latin typeface="Times New Roman" panose="02020603050405020304" pitchFamily="18" charset="0"/>
                <a:cs typeface="Times New Roman" panose="02020603050405020304" pitchFamily="18" charset="0"/>
              </a:rPr>
              <a:t>Substance Exposed Infant Reports to                   Child Protective Services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7126871"/>
              </p:ext>
            </p:extLst>
          </p:nvPr>
        </p:nvGraphicFramePr>
        <p:xfrm>
          <a:off x="304800" y="1524000"/>
          <a:ext cx="8534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4D2325F-FED2-45E9-9F81-F5416D928854}"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13134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3447"/>
            <a:ext cx="8534400" cy="1143000"/>
          </a:xfrm>
        </p:spPr>
        <p:txBody>
          <a:bodyPr>
            <a:normAutofit/>
          </a:bodyPr>
          <a:lstStyle/>
          <a:p>
            <a:pPr algn="ctr"/>
            <a:r>
              <a:rPr lang="en-US" sz="2800" b="1" dirty="0" smtClean="0"/>
              <a:t>Clarke/Frederick/Winchester Arrests</a:t>
            </a:r>
            <a:br>
              <a:rPr lang="en-US" sz="2800" b="1" dirty="0" smtClean="0"/>
            </a:br>
            <a:r>
              <a:rPr lang="en-US" sz="2800" b="1" dirty="0" smtClean="0"/>
              <a:t>Virginia State Police</a:t>
            </a:r>
            <a:endParaRPr lang="en-US" sz="28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7590686"/>
              </p:ext>
            </p:extLst>
          </p:nvPr>
        </p:nvGraphicFramePr>
        <p:xfrm>
          <a:off x="457200" y="1295400"/>
          <a:ext cx="8229600" cy="505850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FB929337-26C7-1A47-9ADA-AF77141BE651}" type="slidenum">
              <a:rPr lang="en-US" smtClean="0"/>
              <a:t>25</a:t>
            </a:fld>
            <a:endParaRPr lang="en-US" dirty="0"/>
          </a:p>
        </p:txBody>
      </p:sp>
    </p:spTree>
    <p:extLst>
      <p:ext uri="{BB962C8B-B14F-4D97-AF65-F5344CB8AC3E}">
        <p14:creationId xmlns:p14="http://schemas.microsoft.com/office/powerpoint/2010/main" val="153330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017638"/>
            <a:ext cx="8534400" cy="1784555"/>
          </a:xfrm>
        </p:spPr>
        <p:txBody>
          <a:bodyPr/>
          <a:lstStyle/>
          <a:p>
            <a:pPr algn="ctr"/>
            <a:r>
              <a:rPr lang="en-US" b="1" dirty="0" smtClean="0"/>
              <a:t>Strategic Planning Retreat</a:t>
            </a:r>
            <a:r>
              <a:rPr lang="en-US" b="1" dirty="0"/>
              <a:t> </a:t>
            </a:r>
            <a:r>
              <a:rPr lang="en-US" b="1" dirty="0" smtClean="0"/>
              <a:t/>
            </a:r>
            <a:br>
              <a:rPr lang="en-US" b="1" dirty="0" smtClean="0"/>
            </a:br>
            <a:r>
              <a:rPr lang="en-US" b="1" dirty="0" smtClean="0"/>
              <a:t>March </a:t>
            </a:r>
            <a:r>
              <a:rPr lang="en-US" b="1" dirty="0"/>
              <a:t>2016 </a:t>
            </a:r>
          </a:p>
        </p:txBody>
      </p:sp>
      <p:sp>
        <p:nvSpPr>
          <p:cNvPr id="5" name="Slide Number Placeholder 4"/>
          <p:cNvSpPr>
            <a:spLocks noGrp="1"/>
          </p:cNvSpPr>
          <p:nvPr>
            <p:ph type="sldNum" sz="quarter" idx="12"/>
          </p:nvPr>
        </p:nvSpPr>
        <p:spPr/>
        <p:txBody>
          <a:bodyPr/>
          <a:lstStyle/>
          <a:p>
            <a:fld id="{FB929337-26C7-1A47-9ADA-AF77141BE651}" type="slidenum">
              <a:rPr lang="en-US" smtClean="0">
                <a:solidFill>
                  <a:srgbClr val="000000"/>
                </a:solidFill>
              </a:rPr>
              <a:pPr/>
              <a:t>26</a:t>
            </a:fld>
            <a:endParaRPr lang="en-US" dirty="0">
              <a:solidFill>
                <a:srgbClr val="000000"/>
              </a:solidFill>
            </a:endParaRPr>
          </a:p>
        </p:txBody>
      </p:sp>
      <p:pic>
        <p:nvPicPr>
          <p:cNvPr id="6" name="image1.png"/>
          <p:cNvPicPr/>
          <p:nvPr/>
        </p:nvPicPr>
        <p:blipFill>
          <a:blip r:embed="rId2" cstate="print"/>
          <a:stretch>
            <a:fillRect/>
          </a:stretch>
        </p:blipFill>
        <p:spPr>
          <a:xfrm>
            <a:off x="1887794" y="3133333"/>
            <a:ext cx="5501148" cy="1601770"/>
          </a:xfrm>
          <a:prstGeom prst="rect">
            <a:avLst/>
          </a:prstGeom>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4827" y="3133333"/>
            <a:ext cx="13530102" cy="160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27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9045" y="425495"/>
            <a:ext cx="8534400" cy="1143000"/>
          </a:xfrm>
        </p:spPr>
        <p:txBody>
          <a:bodyPr>
            <a:noAutofit/>
          </a:bodyPr>
          <a:lstStyle/>
          <a:p>
            <a:pPr algn="ctr"/>
            <a:r>
              <a:rPr lang="en-US" sz="4000" b="1" dirty="0" smtClean="0"/>
              <a:t>Mission</a:t>
            </a:r>
            <a:r>
              <a:rPr lang="en-US" sz="2800" dirty="0"/>
              <a:t/>
            </a:r>
            <a:br>
              <a:rPr lang="en-US" sz="2800" dirty="0"/>
            </a:br>
            <a:endParaRPr lang="en-US" sz="2000" dirty="0"/>
          </a:p>
        </p:txBody>
      </p:sp>
      <p:sp>
        <p:nvSpPr>
          <p:cNvPr id="6" name="Content Placeholder 2"/>
          <p:cNvSpPr>
            <a:spLocks noGrp="1"/>
          </p:cNvSpPr>
          <p:nvPr>
            <p:ph idx="1"/>
          </p:nvPr>
        </p:nvSpPr>
        <p:spPr>
          <a:xfrm>
            <a:off x="401781" y="1431282"/>
            <a:ext cx="8534400" cy="3367126"/>
          </a:xfrm>
        </p:spPr>
        <p:txBody>
          <a:bodyPr>
            <a:noAutofit/>
          </a:bodyPr>
          <a:lstStyle/>
          <a:p>
            <a:pPr marL="0" indent="0">
              <a:spcBef>
                <a:spcPts val="0"/>
              </a:spcBef>
              <a:buNone/>
            </a:pPr>
            <a:r>
              <a:rPr lang="en-US" sz="2800" dirty="0"/>
              <a:t>The Northern Shenandoah Valley Substance Abuse Coalition will collaborate with community partners to take the lead in identifying and developing effective resources to ensure that the necessary continuum of care for substance abuse and addiction services are available to all members of the community</a:t>
            </a:r>
            <a:r>
              <a:rPr lang="en-US" sz="2800" dirty="0" smtClean="0"/>
              <a:t>.</a:t>
            </a:r>
            <a:endParaRPr lang="en-US" sz="2800" dirty="0"/>
          </a:p>
        </p:txBody>
      </p:sp>
      <p:sp>
        <p:nvSpPr>
          <p:cNvPr id="2" name="Slide Number Placeholder 1"/>
          <p:cNvSpPr>
            <a:spLocks noGrp="1"/>
          </p:cNvSpPr>
          <p:nvPr>
            <p:ph type="sldNum" sz="quarter" idx="12"/>
          </p:nvPr>
        </p:nvSpPr>
        <p:spPr/>
        <p:txBody>
          <a:bodyPr/>
          <a:lstStyle/>
          <a:p>
            <a:fld id="{FB929337-26C7-1A47-9ADA-AF77141BE651}"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183077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9045" y="425495"/>
            <a:ext cx="8534400" cy="1143000"/>
          </a:xfrm>
        </p:spPr>
        <p:txBody>
          <a:bodyPr>
            <a:noAutofit/>
          </a:bodyPr>
          <a:lstStyle/>
          <a:p>
            <a:pPr algn="ctr"/>
            <a:r>
              <a:rPr lang="en-US" sz="4000" b="1" dirty="0" smtClean="0"/>
              <a:t>Vision</a:t>
            </a:r>
            <a:r>
              <a:rPr lang="en-US" sz="2800" dirty="0"/>
              <a:t/>
            </a:r>
            <a:br>
              <a:rPr lang="en-US" sz="2800" dirty="0"/>
            </a:br>
            <a:endParaRPr lang="en-US" sz="2000" dirty="0"/>
          </a:p>
        </p:txBody>
      </p:sp>
      <p:sp>
        <p:nvSpPr>
          <p:cNvPr id="6" name="Content Placeholder 2"/>
          <p:cNvSpPr>
            <a:spLocks noGrp="1"/>
          </p:cNvSpPr>
          <p:nvPr>
            <p:ph idx="1"/>
          </p:nvPr>
        </p:nvSpPr>
        <p:spPr>
          <a:xfrm>
            <a:off x="329045" y="1940437"/>
            <a:ext cx="8534400" cy="3367126"/>
          </a:xfrm>
        </p:spPr>
        <p:txBody>
          <a:bodyPr>
            <a:noAutofit/>
          </a:bodyPr>
          <a:lstStyle/>
          <a:p>
            <a:pPr marL="0" lvl="0" indent="0" algn="ctr">
              <a:spcBef>
                <a:spcPts val="0"/>
              </a:spcBef>
              <a:buNone/>
            </a:pPr>
            <a:r>
              <a:rPr lang="en-US" sz="4000" dirty="0">
                <a:effectLst/>
              </a:rPr>
              <a:t>Working together to overcome the grip of substance abuse and addiction.</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638" y="3827318"/>
            <a:ext cx="1619250" cy="1985747"/>
          </a:xfrm>
          <a:prstGeom prst="rect">
            <a:avLst/>
          </a:prstGeom>
        </p:spPr>
      </p:pic>
      <p:sp>
        <p:nvSpPr>
          <p:cNvPr id="2" name="Slide Number Placeholder 1"/>
          <p:cNvSpPr>
            <a:spLocks noGrp="1"/>
          </p:cNvSpPr>
          <p:nvPr>
            <p:ph type="sldNum" sz="quarter" idx="12"/>
          </p:nvPr>
        </p:nvSpPr>
        <p:spPr/>
        <p:txBody>
          <a:bodyPr/>
          <a:lstStyle/>
          <a:p>
            <a:fld id="{FB929337-26C7-1A47-9ADA-AF77141BE651}"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353242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37" y="152400"/>
            <a:ext cx="8534400" cy="1143000"/>
          </a:xfrm>
        </p:spPr>
        <p:txBody>
          <a:bodyPr/>
          <a:lstStyle/>
          <a:p>
            <a:pPr algn="ctr"/>
            <a:r>
              <a:rPr lang="en-US" sz="4000" b="1" dirty="0" smtClean="0"/>
              <a:t>Areas of Strategic Focus</a:t>
            </a:r>
            <a:br>
              <a:rPr lang="en-US" sz="4000" b="1" dirty="0" smtClean="0"/>
            </a:br>
            <a:r>
              <a:rPr lang="en-US" sz="2000" b="1" dirty="0" smtClean="0"/>
              <a:t>Select Desired Future States</a:t>
            </a:r>
            <a:endParaRPr lang="en-US" sz="3200" b="1" dirty="0"/>
          </a:p>
        </p:txBody>
      </p:sp>
      <p:sp>
        <p:nvSpPr>
          <p:cNvPr id="3" name="Content Placeholder 2"/>
          <p:cNvSpPr>
            <a:spLocks noGrp="1"/>
          </p:cNvSpPr>
          <p:nvPr>
            <p:ph idx="1"/>
          </p:nvPr>
        </p:nvSpPr>
        <p:spPr>
          <a:xfrm>
            <a:off x="609600" y="1388919"/>
            <a:ext cx="8534400" cy="4648200"/>
          </a:xfrm>
        </p:spPr>
        <p:txBody>
          <a:bodyPr/>
          <a:lstStyle/>
          <a:p>
            <a:r>
              <a:rPr lang="en-US" sz="2800" dirty="0" smtClean="0"/>
              <a:t>Prevention</a:t>
            </a:r>
          </a:p>
          <a:p>
            <a:pPr lvl="1"/>
            <a:r>
              <a:rPr lang="en-US" dirty="0"/>
              <a:t>Creating a new community </a:t>
            </a:r>
            <a:r>
              <a:rPr lang="en-US" dirty="0" smtClean="0"/>
              <a:t>norm</a:t>
            </a:r>
          </a:p>
          <a:p>
            <a:pPr lvl="1"/>
            <a:r>
              <a:rPr lang="en-US" dirty="0"/>
              <a:t>Age-appropriate and situationally-appropriate education offered to all longitudinally</a:t>
            </a:r>
            <a:endParaRPr lang="en-US" dirty="0" smtClean="0"/>
          </a:p>
          <a:p>
            <a:r>
              <a:rPr lang="en-US" sz="2800" dirty="0" smtClean="0"/>
              <a:t>Treatment</a:t>
            </a:r>
          </a:p>
          <a:p>
            <a:pPr lvl="1"/>
            <a:r>
              <a:rPr lang="en-US" dirty="0"/>
              <a:t>Treatment </a:t>
            </a:r>
            <a:r>
              <a:rPr lang="en-US" dirty="0" smtClean="0"/>
              <a:t>that is </a:t>
            </a:r>
            <a:r>
              <a:rPr lang="en-US" dirty="0"/>
              <a:t>financially and geographically accessible in a timely </a:t>
            </a:r>
            <a:r>
              <a:rPr lang="en-US" dirty="0" smtClean="0"/>
              <a:t>manner</a:t>
            </a:r>
          </a:p>
          <a:p>
            <a:pPr lvl="1"/>
            <a:r>
              <a:rPr lang="en-US" dirty="0"/>
              <a:t>Client-focused individualized treatment with </a:t>
            </a:r>
            <a:r>
              <a:rPr lang="en-US" dirty="0" smtClean="0"/>
              <a:t>family/supports</a:t>
            </a:r>
          </a:p>
          <a:p>
            <a:r>
              <a:rPr lang="en-US" sz="2800" dirty="0" smtClean="0"/>
              <a:t>Recovery</a:t>
            </a:r>
          </a:p>
          <a:p>
            <a:pPr lvl="1"/>
            <a:r>
              <a:rPr lang="en-US" dirty="0"/>
              <a:t>Resources are available to anyone who reaches out to NSVSAC members with substance use disorder </a:t>
            </a:r>
            <a:r>
              <a:rPr lang="en-US" dirty="0" smtClean="0"/>
              <a:t>issues</a:t>
            </a:r>
          </a:p>
          <a:p>
            <a:pPr lvl="1"/>
            <a:r>
              <a:rPr lang="en-US" dirty="0" smtClean="0"/>
              <a:t>Robust </a:t>
            </a:r>
            <a:r>
              <a:rPr lang="en-US" dirty="0"/>
              <a:t>Peer </a:t>
            </a:r>
            <a:r>
              <a:rPr lang="en-US" dirty="0" smtClean="0"/>
              <a:t>Recovery </a:t>
            </a:r>
            <a:r>
              <a:rPr lang="en-US" dirty="0"/>
              <a:t>C</a:t>
            </a:r>
            <a:r>
              <a:rPr lang="en-US" dirty="0" smtClean="0"/>
              <a:t>oach program</a:t>
            </a:r>
            <a:endParaRPr lang="en-US" dirty="0"/>
          </a:p>
        </p:txBody>
      </p:sp>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43109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Overview</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0" indent="-457200">
              <a:buAutoNum type="arabicPeriod"/>
            </a:pPr>
            <a:r>
              <a:rPr lang="en-US" dirty="0" smtClean="0">
                <a:latin typeface="Times New Roman" panose="02020603050405020304" pitchFamily="18" charset="0"/>
                <a:cs typeface="Times New Roman" panose="02020603050405020304" pitchFamily="18" charset="0"/>
              </a:rPr>
              <a:t>Overview (Slides 1-3)</a:t>
            </a:r>
            <a:endParaRPr lang="en-US" dirty="0">
              <a:latin typeface="Times New Roman" panose="02020603050405020304" pitchFamily="18" charset="0"/>
              <a:cs typeface="Times New Roman" panose="02020603050405020304" pitchFamily="18" charset="0"/>
            </a:endParaRPr>
          </a:p>
          <a:p>
            <a:pPr marL="457200" indent="-457200">
              <a:buAutoNum type="arabicPeriod"/>
            </a:pPr>
            <a:r>
              <a:rPr lang="en-US" dirty="0" smtClean="0">
                <a:latin typeface="Times New Roman" panose="02020603050405020304" pitchFamily="18" charset="0"/>
                <a:cs typeface="Times New Roman" panose="02020603050405020304" pitchFamily="18" charset="0"/>
              </a:rPr>
              <a:t>Buy-in/Working together (Slides 4-13)</a:t>
            </a:r>
          </a:p>
          <a:p>
            <a:pPr marL="457200" indent="-457200">
              <a:buAutoNum type="arabicPeriod"/>
            </a:pPr>
            <a:r>
              <a:rPr lang="en-US" dirty="0" smtClean="0">
                <a:latin typeface="Times New Roman" panose="02020603050405020304" pitchFamily="18" charset="0"/>
                <a:cs typeface="Times New Roman" panose="02020603050405020304" pitchFamily="18" charset="0"/>
              </a:rPr>
              <a:t>Update on Community Initiatives (Slides 14-17)</a:t>
            </a:r>
          </a:p>
          <a:p>
            <a:pPr marL="457200" indent="-457200">
              <a:buAutoNum type="arabicPeriod"/>
            </a:pPr>
            <a:r>
              <a:rPr lang="en-US" dirty="0" smtClean="0">
                <a:latin typeface="Times New Roman" panose="02020603050405020304" pitchFamily="18" charset="0"/>
                <a:cs typeface="Times New Roman" panose="02020603050405020304" pitchFamily="18" charset="0"/>
              </a:rPr>
              <a:t>Progress Towards Desired Future State (Slides 18-25)</a:t>
            </a:r>
          </a:p>
          <a:p>
            <a:pPr marL="457200" indent="-457200">
              <a:buAutoNum type="arabicPeriod"/>
            </a:pPr>
            <a:r>
              <a:rPr lang="en-US" dirty="0" smtClean="0">
                <a:latin typeface="Times New Roman" panose="02020603050405020304" pitchFamily="18" charset="0"/>
                <a:cs typeface="Times New Roman" panose="02020603050405020304" pitchFamily="18" charset="0"/>
              </a:rPr>
              <a:t>Strategic Planning Retreat/Structure (Slides 26-31)</a:t>
            </a:r>
            <a:endParaRPr lang="en-US" dirty="0">
              <a:latin typeface="Times New Roman" panose="02020603050405020304" pitchFamily="18" charset="0"/>
              <a:cs typeface="Times New Roman" panose="02020603050405020304" pitchFamily="18" charset="0"/>
            </a:endParaRPr>
          </a:p>
          <a:p>
            <a:pPr marL="457200" indent="-457200">
              <a:buAutoNum type="arabicPeriod"/>
            </a:pPr>
            <a:r>
              <a:rPr lang="en-US" dirty="0">
                <a:latin typeface="Times New Roman" panose="02020603050405020304" pitchFamily="18" charset="0"/>
                <a:cs typeface="Times New Roman" panose="02020603050405020304" pitchFamily="18" charset="0"/>
              </a:rPr>
              <a:t>Select Early </a:t>
            </a:r>
            <a:r>
              <a:rPr lang="en-US" dirty="0" smtClean="0">
                <a:latin typeface="Times New Roman" panose="02020603050405020304" pitchFamily="18" charset="0"/>
                <a:cs typeface="Times New Roman" panose="02020603050405020304" pitchFamily="18" charset="0"/>
              </a:rPr>
              <a:t>Challenges/Lessons Learned (Slides 32-34)</a:t>
            </a:r>
            <a:endParaRPr lang="en-US" dirty="0">
              <a:latin typeface="Times New Roman" panose="02020603050405020304" pitchFamily="18" charset="0"/>
              <a:cs typeface="Times New Roman" panose="02020603050405020304" pitchFamily="18" charset="0"/>
            </a:endParaRPr>
          </a:p>
          <a:p>
            <a:pPr marL="457200" indent="-457200">
              <a:buAutoNum type="arabicPeriod"/>
            </a:pPr>
            <a:r>
              <a:rPr lang="en-US" dirty="0" smtClean="0">
                <a:latin typeface="Times New Roman" panose="02020603050405020304" pitchFamily="18" charset="0"/>
                <a:cs typeface="Times New Roman" panose="02020603050405020304" pitchFamily="18" charset="0"/>
              </a:rPr>
              <a:t>Key Drivers </a:t>
            </a:r>
            <a:r>
              <a:rPr lang="en-US" dirty="0">
                <a:latin typeface="Times New Roman" panose="02020603050405020304" pitchFamily="18" charset="0"/>
                <a:cs typeface="Times New Roman" panose="02020603050405020304" pitchFamily="18" charset="0"/>
              </a:rPr>
              <a:t>of Early </a:t>
            </a:r>
            <a:r>
              <a:rPr lang="en-US" dirty="0" smtClean="0">
                <a:latin typeface="Times New Roman" panose="02020603050405020304" pitchFamily="18" charset="0"/>
                <a:cs typeface="Times New Roman" panose="02020603050405020304" pitchFamily="18" charset="0"/>
              </a:rPr>
              <a:t>Success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(Slides 35-37)</a:t>
            </a:r>
          </a:p>
          <a:p>
            <a:pPr marL="457200" indent="-457200">
              <a:buAutoNum type="arabicPeriod"/>
            </a:pPr>
            <a:r>
              <a:rPr lang="en-US" dirty="0" smtClean="0">
                <a:latin typeface="Times New Roman" panose="02020603050405020304" pitchFamily="18" charset="0"/>
                <a:cs typeface="Times New Roman" panose="02020603050405020304" pitchFamily="18" charset="0"/>
              </a:rPr>
              <a:t>Final Thoughts (Slide 38-39)</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64D2325F-FED2-45E9-9F81-F5416D928854}"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50592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30</a:t>
            </a:fld>
            <a:endParaRPr lang="en-US" dirty="0">
              <a:solidFill>
                <a:srgbClr val="000000"/>
              </a:solidFill>
            </a:endParaRPr>
          </a:p>
        </p:txBody>
      </p:sp>
      <p:graphicFrame>
        <p:nvGraphicFramePr>
          <p:cNvPr id="5" name="Diagram 4"/>
          <p:cNvGraphicFramePr/>
          <p:nvPr>
            <p:extLst>
              <p:ext uri="{D42A27DB-BD31-4B8C-83A1-F6EECF244321}">
                <p14:modId xmlns:p14="http://schemas.microsoft.com/office/powerpoint/2010/main" val="1371795037"/>
              </p:ext>
            </p:extLst>
          </p:nvPr>
        </p:nvGraphicFramePr>
        <p:xfrm>
          <a:off x="762000" y="533400"/>
          <a:ext cx="7620000"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304800" y="-26987"/>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US" sz="4000" b="1" kern="0" dirty="0" smtClean="0"/>
              <a:t>Original Organizational Structure</a:t>
            </a:r>
          </a:p>
          <a:p>
            <a:pPr algn="ctr"/>
            <a:r>
              <a:rPr lang="en-US" sz="3200" b="1" kern="0" dirty="0" smtClean="0"/>
              <a:t>Addiction Action Committee</a:t>
            </a:r>
            <a:endParaRPr lang="en-US" sz="2400" b="1" kern="0" dirty="0"/>
          </a:p>
        </p:txBody>
      </p:sp>
    </p:spTree>
    <p:extLst>
      <p:ext uri="{BB962C8B-B14F-4D97-AF65-F5344CB8AC3E}">
        <p14:creationId xmlns:p14="http://schemas.microsoft.com/office/powerpoint/2010/main" val="233394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31</a:t>
            </a:fld>
            <a:endParaRPr lang="en-US" dirty="0">
              <a:solidFill>
                <a:srgbClr val="000000"/>
              </a:solidFill>
            </a:endParaRPr>
          </a:p>
        </p:txBody>
      </p:sp>
      <p:sp>
        <p:nvSpPr>
          <p:cNvPr id="28"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Title 1"/>
          <p:cNvSpPr txBox="1">
            <a:spLocks/>
          </p:cNvSpPr>
          <p:nvPr/>
        </p:nvSpPr>
        <p:spPr bwMode="auto">
          <a:xfrm>
            <a:off x="304800" y="-26987"/>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US" sz="4000" b="1" kern="0" dirty="0" smtClean="0"/>
              <a:t>Revised Organizational Structure</a:t>
            </a:r>
          </a:p>
          <a:p>
            <a:pPr algn="ctr"/>
            <a:r>
              <a:rPr lang="en-US" b="1" kern="0" dirty="0" smtClean="0"/>
              <a:t>NSVSAC</a:t>
            </a:r>
            <a:endParaRPr lang="en-US" sz="2800" b="1" kern="0" dirty="0"/>
          </a:p>
        </p:txBody>
      </p:sp>
      <p:graphicFrame>
        <p:nvGraphicFramePr>
          <p:cNvPr id="45" name="Diagram 44"/>
          <p:cNvGraphicFramePr/>
          <p:nvPr>
            <p:extLst>
              <p:ext uri="{D42A27DB-BD31-4B8C-83A1-F6EECF244321}">
                <p14:modId xmlns:p14="http://schemas.microsoft.com/office/powerpoint/2010/main" val="1552781675"/>
              </p:ext>
            </p:extLst>
          </p:nvPr>
        </p:nvGraphicFramePr>
        <p:xfrm>
          <a:off x="304800" y="1116013"/>
          <a:ext cx="7620000" cy="5741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7" name="Straight Connector 46"/>
          <p:cNvCxnSpPr/>
          <p:nvPr/>
        </p:nvCxnSpPr>
        <p:spPr bwMode="auto">
          <a:xfrm>
            <a:off x="2514600" y="4581525"/>
            <a:ext cx="0" cy="15240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6629400" y="4581525"/>
            <a:ext cx="0" cy="15240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421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5400" b="1" dirty="0" smtClean="0"/>
              <a:t>Select Early Challenges/</a:t>
            </a:r>
            <a:br>
              <a:rPr lang="en-US" sz="5400" b="1" dirty="0" smtClean="0"/>
            </a:br>
            <a:r>
              <a:rPr lang="en-US" sz="5400" b="1" dirty="0"/>
              <a:t>Lessons </a:t>
            </a:r>
            <a:r>
              <a:rPr lang="en-US" sz="5400" b="1" dirty="0" smtClean="0"/>
              <a:t>Learned</a:t>
            </a:r>
            <a:r>
              <a:rPr lang="en-US" b="1" dirty="0"/>
              <a:t/>
            </a:r>
            <a:br>
              <a:rPr lang="en-US" b="1" dirty="0"/>
            </a:br>
            <a:endParaRPr lang="en-US" dirty="0"/>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FB929337-26C7-1A47-9ADA-AF77141BE651}"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331771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Select Challenges/Lessons Learned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200" dirty="0" smtClean="0">
                <a:latin typeface="Times New Roman" panose="02020603050405020304" pitchFamily="18" charset="0"/>
                <a:cs typeface="Times New Roman" panose="02020603050405020304" pitchFamily="18" charset="0"/>
              </a:rPr>
              <a:t>Changing the hearts and minds of some community leaders</a:t>
            </a:r>
          </a:p>
          <a:p>
            <a:r>
              <a:rPr lang="en-US" sz="3200" dirty="0">
                <a:latin typeface="Times New Roman" panose="02020603050405020304" pitchFamily="18" charset="0"/>
                <a:cs typeface="Times New Roman" panose="02020603050405020304" pitchFamily="18" charset="0"/>
              </a:rPr>
              <a:t>Barriers to data sharing across the </a:t>
            </a:r>
            <a:r>
              <a:rPr lang="en-US" sz="3200" dirty="0" smtClean="0">
                <a:latin typeface="Times New Roman" panose="02020603050405020304" pitchFamily="18" charset="0"/>
                <a:cs typeface="Times New Roman" panose="02020603050405020304" pitchFamily="18" charset="0"/>
              </a:rPr>
              <a:t>continuum</a:t>
            </a:r>
          </a:p>
          <a:p>
            <a:r>
              <a:rPr lang="en-US" sz="3200" dirty="0" smtClean="0">
                <a:latin typeface="Times New Roman" panose="02020603050405020304" pitchFamily="18" charset="0"/>
                <a:cs typeface="Times New Roman" panose="02020603050405020304" pitchFamily="18" charset="0"/>
              </a:rPr>
              <a:t>Our CSB is lowest per-capita funded CSB in the Commonwealth and does not have a robust presence</a:t>
            </a:r>
          </a:p>
          <a:p>
            <a:r>
              <a:rPr lang="en-US" sz="3200" dirty="0" smtClean="0">
                <a:latin typeface="Times New Roman" panose="02020603050405020304" pitchFamily="18" charset="0"/>
                <a:cs typeface="Times New Roman" panose="02020603050405020304" pitchFamily="18" charset="0"/>
              </a:rPr>
              <a:t>Lack of geographically and financially accessible Substance Abuse Treatment</a:t>
            </a:r>
          </a:p>
          <a:p>
            <a:endParaRPr lang="en-US" dirty="0"/>
          </a:p>
        </p:txBody>
      </p:sp>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152640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Select Challenges/Lessons Learned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200" dirty="0">
                <a:latin typeface="Times New Roman" panose="02020603050405020304" pitchFamily="18" charset="0"/>
                <a:cs typeface="Times New Roman" panose="02020603050405020304" pitchFamily="18" charset="0"/>
              </a:rPr>
              <a:t>Lack of reliable long term source of funding</a:t>
            </a:r>
          </a:p>
          <a:p>
            <a:pPr lvl="0"/>
            <a:r>
              <a:rPr lang="en-US" sz="3200" dirty="0" smtClean="0">
                <a:solidFill>
                  <a:srgbClr val="000000"/>
                </a:solidFill>
                <a:latin typeface="Times New Roman" panose="02020603050405020304" pitchFamily="18" charset="0"/>
                <a:ea typeface="Calibri"/>
                <a:cs typeface="Times New Roman" panose="02020603050405020304" pitchFamily="18" charset="0"/>
              </a:rPr>
              <a:t>Do not underestimate the dangers of partisan politics</a:t>
            </a:r>
          </a:p>
          <a:p>
            <a:pPr lvl="0"/>
            <a:r>
              <a:rPr lang="en-US" sz="3200" dirty="0" smtClean="0">
                <a:solidFill>
                  <a:srgbClr val="000000"/>
                </a:solidFill>
                <a:latin typeface="Times New Roman" panose="02020603050405020304" pitchFamily="18" charset="0"/>
                <a:ea typeface="Calibri"/>
                <a:cs typeface="Times New Roman" panose="02020603050405020304" pitchFamily="18" charset="0"/>
              </a:rPr>
              <a:t>Grant application process is more burdensome than appears to be necessary</a:t>
            </a:r>
          </a:p>
          <a:p>
            <a:r>
              <a:rPr lang="en-US" sz="3200" dirty="0">
                <a:solidFill>
                  <a:srgbClr val="000000"/>
                </a:solidFill>
                <a:latin typeface="Times New Roman" panose="02020603050405020304" pitchFamily="18" charset="0"/>
                <a:ea typeface="Calibri"/>
                <a:cs typeface="Times New Roman" panose="02020603050405020304" pitchFamily="18" charset="0"/>
              </a:rPr>
              <a:t>Include the Recovery and Faith based communities </a:t>
            </a:r>
            <a:r>
              <a:rPr lang="en-US" sz="3200" dirty="0" smtClean="0">
                <a:solidFill>
                  <a:srgbClr val="000000"/>
                </a:solidFill>
                <a:latin typeface="Times New Roman" panose="02020603050405020304" pitchFamily="18" charset="0"/>
                <a:ea typeface="Calibri"/>
                <a:cs typeface="Times New Roman" panose="02020603050405020304" pitchFamily="18" charset="0"/>
              </a:rPr>
              <a:t>early</a:t>
            </a:r>
          </a:p>
          <a:p>
            <a:r>
              <a:rPr lang="en-US" sz="3200" dirty="0" smtClean="0">
                <a:solidFill>
                  <a:srgbClr val="000000"/>
                </a:solidFill>
                <a:latin typeface="Times New Roman" panose="02020603050405020304" pitchFamily="18" charset="0"/>
                <a:ea typeface="Calibri"/>
                <a:cs typeface="Times New Roman" panose="02020603050405020304" pitchFamily="18" charset="0"/>
              </a:rPr>
              <a:t>Engage Community Service Organizations</a:t>
            </a:r>
            <a:endParaRPr lang="en-US" sz="3200" dirty="0">
              <a:solidFill>
                <a:srgbClr val="000000"/>
              </a:solidFill>
              <a:latin typeface="Times New Roman" panose="02020603050405020304" pitchFamily="18" charset="0"/>
              <a:ea typeface="Calibri"/>
              <a:cs typeface="Times New Roman" panose="02020603050405020304" pitchFamily="18" charset="0"/>
            </a:endParaRPr>
          </a:p>
          <a:p>
            <a:pPr marL="0" lvl="0" indent="0">
              <a:buNone/>
            </a:pPr>
            <a:endParaRPr lang="en-US" dirty="0" smtClean="0">
              <a:solidFill>
                <a:srgbClr val="000000"/>
              </a:solidFill>
              <a:latin typeface="Calibri"/>
              <a:ea typeface="Calibri"/>
              <a:cs typeface="Times New Roman"/>
            </a:endParaRPr>
          </a:p>
          <a:p>
            <a:pPr lvl="0"/>
            <a:endParaRPr lang="en-US" dirty="0">
              <a:latin typeface="Calibri"/>
              <a:ea typeface="Calibri"/>
              <a:cs typeface="Times New Roman"/>
            </a:endParaRPr>
          </a:p>
        </p:txBody>
      </p:sp>
      <p:sp>
        <p:nvSpPr>
          <p:cNvPr id="4" name="Slide Number Placeholder 3"/>
          <p:cNvSpPr>
            <a:spLocks noGrp="1"/>
          </p:cNvSpPr>
          <p:nvPr>
            <p:ph type="sldNum" sz="quarter" idx="12"/>
          </p:nvPr>
        </p:nvSpPr>
        <p:spPr/>
        <p:txBody>
          <a:bodyPr/>
          <a:lstStyle/>
          <a:p>
            <a:fld id="{64D2325F-FED2-45E9-9F81-F5416D928854}" type="slidenum">
              <a:rPr lang="en-US" smtClean="0">
                <a:solidFill>
                  <a:srgbClr val="000000"/>
                </a:solidFill>
              </a:rPr>
              <a:pPr/>
              <a:t>34</a:t>
            </a:fld>
            <a:endParaRPr lang="en-US" dirty="0">
              <a:solidFill>
                <a:srgbClr val="000000"/>
              </a:solidFill>
            </a:endParaRPr>
          </a:p>
        </p:txBody>
      </p:sp>
    </p:spTree>
    <p:extLst>
      <p:ext uri="{BB962C8B-B14F-4D97-AF65-F5344CB8AC3E}">
        <p14:creationId xmlns:p14="http://schemas.microsoft.com/office/powerpoint/2010/main" val="377940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400" b="1" dirty="0"/>
              <a:t>Key Drivers of Early </a:t>
            </a:r>
            <a:r>
              <a:rPr lang="en-US" sz="4400" b="1" dirty="0" smtClean="0"/>
              <a:t>Success</a:t>
            </a:r>
            <a:r>
              <a:rPr lang="en-US" b="1" dirty="0"/>
              <a:t/>
            </a:r>
            <a:br>
              <a:rPr lang="en-US" b="1" dirty="0"/>
            </a:br>
            <a:endParaRPr lang="en-US" dirty="0"/>
          </a:p>
        </p:txBody>
      </p:sp>
      <p:sp>
        <p:nvSpPr>
          <p:cNvPr id="7" name="Subtitle 6"/>
          <p:cNvSpPr>
            <a:spLocks noGrp="1"/>
          </p:cNvSpPr>
          <p:nvPr>
            <p:ph type="subTitle" idx="1"/>
          </p:nvPr>
        </p:nvSpPr>
        <p:spPr/>
        <p:txBody>
          <a:bodyPr/>
          <a:lstStyle/>
          <a:p>
            <a:r>
              <a:rPr lang="en-US" sz="2800" b="1" dirty="0"/>
              <a:t>Strategies to consider</a:t>
            </a:r>
            <a:endParaRPr lang="en-US" sz="2800" dirty="0"/>
          </a:p>
        </p:txBody>
      </p:sp>
      <p:sp>
        <p:nvSpPr>
          <p:cNvPr id="5" name="Slide Number Placeholder 4"/>
          <p:cNvSpPr>
            <a:spLocks noGrp="1"/>
          </p:cNvSpPr>
          <p:nvPr>
            <p:ph type="sldNum" sz="quarter" idx="12"/>
          </p:nvPr>
        </p:nvSpPr>
        <p:spPr/>
        <p:txBody>
          <a:bodyPr/>
          <a:lstStyle/>
          <a:p>
            <a:fld id="{FB929337-26C7-1A47-9ADA-AF77141BE651}"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137797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0"/>
              </a:spcBef>
              <a:spcAft>
                <a:spcPts val="0"/>
              </a:spcAft>
              <a:buSzPts val="2800"/>
              <a:buNone/>
              <a:tabLst>
                <a:tab pos="457200" algn="l"/>
              </a:tabLst>
            </a:pPr>
            <a:r>
              <a:rPr lang="en-US" sz="3200" dirty="0" smtClean="0">
                <a:solidFill>
                  <a:srgbClr val="000000"/>
                </a:solidFill>
                <a:latin typeface="Times New Roman" panose="02020603050405020304" pitchFamily="18" charset="0"/>
                <a:ea typeface="Calibri"/>
                <a:cs typeface="Times New Roman" panose="02020603050405020304" pitchFamily="18" charset="0"/>
              </a:rPr>
              <a:t>1. Engage and educate the Community/Leaders</a:t>
            </a:r>
            <a:endParaRPr lang="en-US" sz="3200" dirty="0" smtClean="0">
              <a:latin typeface="Times New Roman" panose="02020603050405020304" pitchFamily="18" charset="0"/>
              <a:ea typeface="Calibri"/>
              <a:cs typeface="Times New Roman" panose="02020603050405020304" pitchFamily="18" charset="0"/>
            </a:endParaRPr>
          </a:p>
          <a:p>
            <a:pPr marL="914400" lvl="1" indent="-457200">
              <a:spcBef>
                <a:spcPts val="0"/>
              </a:spcBef>
              <a:spcAft>
                <a:spcPts val="0"/>
              </a:spcAft>
              <a:buAutoNum type="alphaLcPeriod"/>
              <a:tabLst>
                <a:tab pos="914400" algn="l"/>
              </a:tabLst>
            </a:pPr>
            <a:r>
              <a:rPr lang="en-US" sz="3200" dirty="0" smtClean="0">
                <a:solidFill>
                  <a:srgbClr val="000000"/>
                </a:solidFill>
                <a:latin typeface="Times New Roman" panose="02020603050405020304" pitchFamily="18" charset="0"/>
                <a:ea typeface="Times New Roman"/>
                <a:cs typeface="Times New Roman" panose="02020603050405020304" pitchFamily="18" charset="0"/>
              </a:rPr>
              <a:t>Collect and share the data</a:t>
            </a:r>
            <a:endParaRPr lang="en-US" sz="3200" dirty="0" smtClean="0">
              <a:latin typeface="Times New Roman" panose="02020603050405020304" pitchFamily="18" charset="0"/>
              <a:ea typeface="Times New Roman"/>
              <a:cs typeface="Times New Roman" panose="02020603050405020304" pitchFamily="18" charset="0"/>
            </a:endParaRPr>
          </a:p>
          <a:p>
            <a:pPr marL="914400" lvl="1" indent="-457200">
              <a:spcBef>
                <a:spcPts val="0"/>
              </a:spcBef>
              <a:spcAft>
                <a:spcPts val="0"/>
              </a:spcAft>
              <a:buAutoNum type="alphaLcPeriod"/>
              <a:tabLst>
                <a:tab pos="914400" algn="l"/>
              </a:tabLst>
            </a:pPr>
            <a:r>
              <a:rPr lang="en-US" sz="3200" dirty="0" smtClean="0">
                <a:solidFill>
                  <a:srgbClr val="000000"/>
                </a:solidFill>
                <a:latin typeface="Times New Roman" panose="02020603050405020304" pitchFamily="18" charset="0"/>
                <a:ea typeface="Times New Roman"/>
                <a:cs typeface="Times New Roman" panose="02020603050405020304" pitchFamily="18" charset="0"/>
              </a:rPr>
              <a:t>Put a face on the crisis</a:t>
            </a:r>
            <a:endParaRPr lang="en-US" sz="3200" dirty="0" smtClean="0">
              <a:latin typeface="Times New Roman" panose="02020603050405020304" pitchFamily="18" charset="0"/>
              <a:ea typeface="Times New Roman"/>
              <a:cs typeface="Times New Roman" panose="02020603050405020304" pitchFamily="18" charset="0"/>
            </a:endParaRPr>
          </a:p>
          <a:p>
            <a:pPr marL="914400" lvl="1" indent="-457200">
              <a:spcBef>
                <a:spcPts val="0"/>
              </a:spcBef>
              <a:spcAft>
                <a:spcPts val="0"/>
              </a:spcAft>
              <a:buAutoNum type="alphaLcPeriod"/>
              <a:tabLst>
                <a:tab pos="914400" algn="l"/>
              </a:tabLst>
            </a:pPr>
            <a:r>
              <a:rPr lang="en-US" sz="3200" dirty="0" smtClean="0">
                <a:solidFill>
                  <a:srgbClr val="000000"/>
                </a:solidFill>
                <a:latin typeface="Times New Roman" panose="02020603050405020304" pitchFamily="18" charset="0"/>
                <a:ea typeface="Times New Roman"/>
                <a:cs typeface="Times New Roman" panose="02020603050405020304" pitchFamily="18" charset="0"/>
              </a:rPr>
              <a:t>Shine a light on the hope of recovery</a:t>
            </a:r>
          </a:p>
          <a:p>
            <a:pPr marL="0" lvl="0" indent="0">
              <a:spcBef>
                <a:spcPts val="0"/>
              </a:spcBef>
              <a:spcAft>
                <a:spcPts val="0"/>
              </a:spcAft>
              <a:buSzPts val="2800"/>
              <a:buNone/>
              <a:tabLst>
                <a:tab pos="457200" algn="l"/>
              </a:tabLst>
            </a:pPr>
            <a:endParaRPr lang="en-US" sz="3200" dirty="0" smtClean="0">
              <a:solidFill>
                <a:srgbClr val="000000"/>
              </a:solidFill>
              <a:latin typeface="Times New Roman" panose="02020603050405020304" pitchFamily="18" charset="0"/>
              <a:ea typeface="Calibri"/>
              <a:cs typeface="Times New Roman" panose="02020603050405020304" pitchFamily="18" charset="0"/>
            </a:endParaRPr>
          </a:p>
          <a:p>
            <a:pPr marL="0" lvl="0" indent="0">
              <a:spcBef>
                <a:spcPts val="0"/>
              </a:spcBef>
              <a:spcAft>
                <a:spcPts val="0"/>
              </a:spcAft>
              <a:buSzPts val="2800"/>
              <a:buNone/>
              <a:tabLst>
                <a:tab pos="457200" algn="l"/>
              </a:tabLst>
            </a:pPr>
            <a:r>
              <a:rPr lang="en-US" sz="3200" dirty="0" smtClean="0">
                <a:solidFill>
                  <a:srgbClr val="000000"/>
                </a:solidFill>
                <a:latin typeface="Times New Roman" panose="02020603050405020304" pitchFamily="18" charset="0"/>
                <a:ea typeface="Calibri"/>
                <a:cs typeface="Times New Roman" panose="02020603050405020304" pitchFamily="18" charset="0"/>
              </a:rPr>
              <a:t>2. Education Strategy</a:t>
            </a:r>
          </a:p>
          <a:p>
            <a:pPr marL="0" lvl="0" indent="0">
              <a:spcBef>
                <a:spcPts val="0"/>
              </a:spcBef>
              <a:spcAft>
                <a:spcPts val="0"/>
              </a:spcAft>
              <a:buSzPts val="2800"/>
              <a:buNone/>
              <a:tabLst>
                <a:tab pos="457200" algn="l"/>
              </a:tabLst>
            </a:pPr>
            <a:r>
              <a:rPr lang="en-US" sz="3200" dirty="0">
                <a:solidFill>
                  <a:srgbClr val="000000"/>
                </a:solidFill>
                <a:latin typeface="Times New Roman" panose="02020603050405020304" pitchFamily="18" charset="0"/>
                <a:ea typeface="Times New Roman"/>
                <a:cs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a:cs typeface="Times New Roman" panose="02020603050405020304" pitchFamily="18" charset="0"/>
              </a:rPr>
              <a:t>a.	Providers of Healthcare</a:t>
            </a:r>
          </a:p>
          <a:p>
            <a:pPr marL="457200" lvl="1" indent="0">
              <a:spcBef>
                <a:spcPts val="0"/>
              </a:spcBef>
              <a:spcAft>
                <a:spcPts val="0"/>
              </a:spcAft>
              <a:buSzPts val="2800"/>
              <a:buNone/>
              <a:tabLst>
                <a:tab pos="457200" algn="l"/>
              </a:tabLst>
            </a:pPr>
            <a:r>
              <a:rPr lang="en-US" sz="3200" dirty="0" smtClean="0">
                <a:solidFill>
                  <a:srgbClr val="000000"/>
                </a:solidFill>
                <a:latin typeface="Times New Roman" panose="02020603050405020304" pitchFamily="18" charset="0"/>
                <a:ea typeface="Times New Roman"/>
                <a:cs typeface="Times New Roman" panose="02020603050405020304" pitchFamily="18" charset="0"/>
              </a:rPr>
              <a:t>b.	Elected Leaders</a:t>
            </a:r>
          </a:p>
          <a:p>
            <a:pPr marL="457200" lvl="1" indent="0">
              <a:spcBef>
                <a:spcPts val="0"/>
              </a:spcBef>
              <a:spcAft>
                <a:spcPts val="0"/>
              </a:spcAft>
              <a:buSzPts val="2800"/>
              <a:buNone/>
              <a:tabLst>
                <a:tab pos="457200" algn="l"/>
              </a:tabLst>
            </a:pPr>
            <a:r>
              <a:rPr lang="en-US" sz="3200" dirty="0" smtClean="0">
                <a:solidFill>
                  <a:srgbClr val="000000"/>
                </a:solidFill>
                <a:latin typeface="Times New Roman" panose="02020603050405020304" pitchFamily="18" charset="0"/>
                <a:ea typeface="Times New Roman"/>
                <a:cs typeface="Times New Roman" panose="02020603050405020304" pitchFamily="18" charset="0"/>
              </a:rPr>
              <a:t>c.	Public</a:t>
            </a:r>
            <a:endParaRPr lang="en-US" sz="3200" dirty="0">
              <a:solidFill>
                <a:srgbClr val="000000"/>
              </a:solidFill>
              <a:latin typeface="Times New Roman" panose="02020603050405020304" pitchFamily="18" charset="0"/>
              <a:ea typeface="Times New Roman"/>
              <a:cs typeface="Times New Roman" panose="02020603050405020304" pitchFamily="18" charset="0"/>
            </a:endParaRPr>
          </a:p>
        </p:txBody>
      </p:sp>
      <p:sp>
        <p:nvSpPr>
          <p:cNvPr id="2" name="Title 1"/>
          <p:cNvSpPr>
            <a:spLocks noGrp="1"/>
          </p:cNvSpPr>
          <p:nvPr>
            <p:ph type="title"/>
          </p:nvPr>
        </p:nvSpPr>
        <p:spPr/>
        <p:txBody>
          <a:bodyPr/>
          <a:lstStyle/>
          <a:p>
            <a:pPr algn="ctr"/>
            <a:r>
              <a:rPr lang="en-US" sz="3200" b="1" dirty="0" smtClean="0"/>
              <a:t>Key Drivers of Early Success/ Lessons Learned</a:t>
            </a:r>
            <a:br>
              <a:rPr lang="en-US" sz="3200" b="1" dirty="0" smtClean="0"/>
            </a:br>
            <a:r>
              <a:rPr lang="en-US" sz="1800" b="1" dirty="0" smtClean="0"/>
              <a:t>Strategies to consider</a:t>
            </a:r>
            <a:endParaRPr lang="en-US" sz="1800" b="1" dirty="0"/>
          </a:p>
        </p:txBody>
      </p:sp>
      <p:sp>
        <p:nvSpPr>
          <p:cNvPr id="4" name="Slide Number Placeholder 3"/>
          <p:cNvSpPr>
            <a:spLocks noGrp="1"/>
          </p:cNvSpPr>
          <p:nvPr>
            <p:ph type="sldNum" sz="quarter" idx="12"/>
          </p:nvPr>
        </p:nvSpPr>
        <p:spPr/>
        <p:txBody>
          <a:bodyPr/>
          <a:lstStyle/>
          <a:p>
            <a:fld id="{FB929337-26C7-1A47-9ADA-AF77141BE651}" type="slidenum">
              <a:rPr lang="en-US" smtClean="0"/>
              <a:t>36</a:t>
            </a:fld>
            <a:endParaRPr lang="en-US" dirty="0"/>
          </a:p>
        </p:txBody>
      </p:sp>
    </p:spTree>
    <p:extLst>
      <p:ext uri="{BB962C8B-B14F-4D97-AF65-F5344CB8AC3E}">
        <p14:creationId xmlns:p14="http://schemas.microsoft.com/office/powerpoint/2010/main" val="169548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Key Drivers of Early Success/ Lessons Learned</a:t>
            </a:r>
            <a:br>
              <a:rPr lang="en-US" sz="3200" b="1" dirty="0"/>
            </a:br>
            <a:r>
              <a:rPr lang="en-US" sz="1800" b="1" dirty="0"/>
              <a:t>Strategies to consider</a:t>
            </a:r>
            <a:endParaRPr lang="en-US" sz="3200" dirty="0"/>
          </a:p>
        </p:txBody>
      </p:sp>
      <p:sp>
        <p:nvSpPr>
          <p:cNvPr id="3" name="Content Placeholder 2"/>
          <p:cNvSpPr>
            <a:spLocks noGrp="1"/>
          </p:cNvSpPr>
          <p:nvPr>
            <p:ph idx="1"/>
          </p:nvPr>
        </p:nvSpPr>
        <p:spPr/>
        <p:txBody>
          <a:bodyPr/>
          <a:lstStyle/>
          <a:p>
            <a:pPr marL="457200" lvl="0" indent="-457200">
              <a:spcBef>
                <a:spcPts val="0"/>
              </a:spcBef>
              <a:spcAft>
                <a:spcPts val="0"/>
              </a:spcAft>
              <a:buSzPts val="2800"/>
              <a:buAutoNum type="arabicPeriod" startAt="3"/>
              <a:tabLst>
                <a:tab pos="457200" algn="l"/>
              </a:tabLst>
            </a:pPr>
            <a:r>
              <a:rPr lang="en-US" sz="2800" dirty="0" smtClean="0">
                <a:latin typeface="Times New Roman" panose="02020603050405020304" pitchFamily="18" charset="0"/>
                <a:ea typeface="Calibri"/>
                <a:cs typeface="Times New Roman" panose="02020603050405020304" pitchFamily="18" charset="0"/>
              </a:rPr>
              <a:t>Addiction </a:t>
            </a:r>
            <a:r>
              <a:rPr lang="en-US" sz="2800" dirty="0">
                <a:latin typeface="Times New Roman" panose="02020603050405020304" pitchFamily="18" charset="0"/>
                <a:ea typeface="Calibri"/>
                <a:cs typeface="Times New Roman" panose="02020603050405020304" pitchFamily="18" charset="0"/>
              </a:rPr>
              <a:t>is a disease. This is a public health </a:t>
            </a:r>
            <a:r>
              <a:rPr lang="en-US" sz="2800" dirty="0" smtClean="0">
                <a:latin typeface="Times New Roman" panose="02020603050405020304" pitchFamily="18" charset="0"/>
                <a:ea typeface="Calibri"/>
                <a:cs typeface="Times New Roman" panose="02020603050405020304" pitchFamily="18" charset="0"/>
              </a:rPr>
              <a:t>crisis.</a:t>
            </a:r>
          </a:p>
          <a:p>
            <a:pPr marL="457200" lvl="0" indent="-457200">
              <a:spcBef>
                <a:spcPts val="0"/>
              </a:spcBef>
              <a:spcAft>
                <a:spcPts val="0"/>
              </a:spcAft>
              <a:buSzPts val="2800"/>
              <a:buAutoNum type="arabicPeriod" startAt="3"/>
              <a:tabLst>
                <a:tab pos="457200" algn="l"/>
              </a:tabLst>
            </a:pPr>
            <a:endParaRPr lang="en-US" sz="2800" dirty="0" smtClean="0">
              <a:solidFill>
                <a:srgbClr val="000000"/>
              </a:solidFill>
              <a:latin typeface="Times New Roman" panose="02020603050405020304" pitchFamily="18" charset="0"/>
              <a:ea typeface="Calibri"/>
              <a:cs typeface="Times New Roman" panose="02020603050405020304" pitchFamily="18" charset="0"/>
            </a:endParaRPr>
          </a:p>
          <a:p>
            <a:pPr marL="457200" lvl="0" indent="-457200">
              <a:spcBef>
                <a:spcPts val="0"/>
              </a:spcBef>
              <a:spcAft>
                <a:spcPts val="0"/>
              </a:spcAft>
              <a:buSzPts val="2800"/>
              <a:buAutoNum type="arabicPeriod" startAt="3"/>
              <a:tabLst>
                <a:tab pos="457200" algn="l"/>
              </a:tabLst>
            </a:pPr>
            <a:r>
              <a:rPr lang="en-US" sz="2800" dirty="0" smtClean="0">
                <a:solidFill>
                  <a:srgbClr val="000000"/>
                </a:solidFill>
                <a:latin typeface="Times New Roman" panose="02020603050405020304" pitchFamily="18" charset="0"/>
                <a:ea typeface="Calibri"/>
                <a:cs typeface="Times New Roman" panose="02020603050405020304" pitchFamily="18" charset="0"/>
              </a:rPr>
              <a:t>Establish </a:t>
            </a:r>
            <a:r>
              <a:rPr lang="en-US" sz="2800" dirty="0">
                <a:solidFill>
                  <a:srgbClr val="000000"/>
                </a:solidFill>
                <a:latin typeface="Times New Roman" panose="02020603050405020304" pitchFamily="18" charset="0"/>
                <a:ea typeface="Calibri"/>
                <a:cs typeface="Times New Roman" panose="02020603050405020304" pitchFamily="18" charset="0"/>
              </a:rPr>
              <a:t>a multi-disciplinary, cross-systems </a:t>
            </a:r>
            <a:r>
              <a:rPr lang="en-US" sz="2800" dirty="0" smtClean="0">
                <a:solidFill>
                  <a:srgbClr val="000000"/>
                </a:solidFill>
                <a:latin typeface="Times New Roman" panose="02020603050405020304" pitchFamily="18" charset="0"/>
                <a:ea typeface="Calibri"/>
                <a:cs typeface="Times New Roman" panose="02020603050405020304" pitchFamily="18" charset="0"/>
              </a:rPr>
              <a:t>approach</a:t>
            </a:r>
            <a:endParaRPr lang="en-US" sz="2800" dirty="0" smtClean="0">
              <a:latin typeface="Times New Roman" panose="02020603050405020304" pitchFamily="18" charset="0"/>
              <a:ea typeface="Calibri"/>
              <a:cs typeface="Times New Roman" panose="02020603050405020304" pitchFamily="18" charset="0"/>
            </a:endParaRPr>
          </a:p>
          <a:p>
            <a:pPr marL="457200" lvl="0" indent="-457200">
              <a:spcBef>
                <a:spcPts val="0"/>
              </a:spcBef>
              <a:spcAft>
                <a:spcPts val="0"/>
              </a:spcAft>
              <a:buSzPts val="2800"/>
              <a:buAutoNum type="arabicPeriod" startAt="3"/>
              <a:tabLst>
                <a:tab pos="457200" algn="l"/>
              </a:tabLst>
            </a:pPr>
            <a:endParaRPr lang="en-US" sz="2800" dirty="0" smtClean="0">
              <a:latin typeface="Times New Roman" panose="02020603050405020304" pitchFamily="18" charset="0"/>
              <a:ea typeface="Calibri"/>
              <a:cs typeface="Times New Roman" panose="02020603050405020304" pitchFamily="18" charset="0"/>
            </a:endParaRPr>
          </a:p>
          <a:p>
            <a:pPr marL="457200" lvl="0" indent="-457200">
              <a:spcBef>
                <a:spcPts val="0"/>
              </a:spcBef>
              <a:spcAft>
                <a:spcPts val="0"/>
              </a:spcAft>
              <a:buSzPts val="2800"/>
              <a:buAutoNum type="arabicPeriod" startAt="3"/>
              <a:tabLst>
                <a:tab pos="457200" algn="l"/>
              </a:tabLst>
            </a:pPr>
            <a:r>
              <a:rPr lang="en-US" sz="2800" dirty="0" smtClean="0">
                <a:latin typeface="Times New Roman" panose="02020603050405020304" pitchFamily="18" charset="0"/>
                <a:ea typeface="Calibri"/>
                <a:cs typeface="Times New Roman" panose="02020603050405020304" pitchFamily="18" charset="0"/>
              </a:rPr>
              <a:t>Establish </a:t>
            </a:r>
            <a:r>
              <a:rPr lang="en-US" sz="2800" dirty="0">
                <a:latin typeface="Times New Roman" panose="02020603050405020304" pitchFamily="18" charset="0"/>
                <a:ea typeface="Calibri"/>
                <a:cs typeface="Times New Roman" panose="02020603050405020304" pitchFamily="18" charset="0"/>
              </a:rPr>
              <a:t>realistic and concrete </a:t>
            </a:r>
            <a:r>
              <a:rPr lang="en-US" sz="2800" dirty="0" smtClean="0">
                <a:latin typeface="Times New Roman" panose="02020603050405020304" pitchFamily="18" charset="0"/>
                <a:ea typeface="Calibri"/>
                <a:cs typeface="Times New Roman" panose="02020603050405020304" pitchFamily="18" charset="0"/>
              </a:rPr>
              <a:t>goals</a:t>
            </a:r>
          </a:p>
          <a:p>
            <a:pPr marL="457200" lvl="0" indent="-457200">
              <a:spcBef>
                <a:spcPts val="0"/>
              </a:spcBef>
              <a:spcAft>
                <a:spcPts val="0"/>
              </a:spcAft>
              <a:buSzPts val="2800"/>
              <a:buAutoNum type="arabicPeriod" startAt="3"/>
              <a:tabLst>
                <a:tab pos="457200" algn="l"/>
              </a:tabLst>
            </a:pPr>
            <a:endParaRPr lang="en-US" sz="2800" dirty="0" smtClean="0">
              <a:solidFill>
                <a:srgbClr val="000000"/>
              </a:solidFill>
              <a:latin typeface="Times New Roman" panose="02020603050405020304" pitchFamily="18" charset="0"/>
              <a:ea typeface="Calibri"/>
              <a:cs typeface="Times New Roman" panose="02020603050405020304" pitchFamily="18" charset="0"/>
            </a:endParaRPr>
          </a:p>
          <a:p>
            <a:pPr marL="457200" lvl="0" indent="-457200">
              <a:spcBef>
                <a:spcPts val="0"/>
              </a:spcBef>
              <a:spcAft>
                <a:spcPts val="0"/>
              </a:spcAft>
              <a:buSzPts val="2800"/>
              <a:buAutoNum type="arabicPeriod" startAt="3"/>
              <a:tabLst>
                <a:tab pos="457200" algn="l"/>
              </a:tabLst>
            </a:pPr>
            <a:r>
              <a:rPr lang="en-US" sz="2800" dirty="0" smtClean="0">
                <a:solidFill>
                  <a:srgbClr val="000000"/>
                </a:solidFill>
                <a:latin typeface="Times New Roman" panose="02020603050405020304" pitchFamily="18" charset="0"/>
                <a:ea typeface="Calibri"/>
                <a:cs typeface="Times New Roman" panose="02020603050405020304" pitchFamily="18" charset="0"/>
              </a:rPr>
              <a:t>Share </a:t>
            </a:r>
            <a:r>
              <a:rPr lang="en-US" sz="2800" dirty="0">
                <a:solidFill>
                  <a:srgbClr val="000000"/>
                </a:solidFill>
                <a:latin typeface="Times New Roman" panose="02020603050405020304" pitchFamily="18" charset="0"/>
                <a:ea typeface="Calibri"/>
                <a:cs typeface="Times New Roman" panose="02020603050405020304" pitchFamily="18" charset="0"/>
              </a:rPr>
              <a:t>the issue through the media whenever the opportunity </a:t>
            </a:r>
            <a:r>
              <a:rPr lang="en-US" sz="2800" dirty="0" smtClean="0">
                <a:solidFill>
                  <a:srgbClr val="000000"/>
                </a:solidFill>
                <a:latin typeface="Times New Roman" panose="02020603050405020304" pitchFamily="18" charset="0"/>
                <a:ea typeface="Calibri"/>
                <a:cs typeface="Times New Roman" panose="02020603050405020304" pitchFamily="18" charset="0"/>
              </a:rPr>
              <a:t>arises</a:t>
            </a:r>
          </a:p>
          <a:p>
            <a:pPr marL="457200" indent="-457200">
              <a:spcBef>
                <a:spcPts val="0"/>
              </a:spcBef>
              <a:spcAft>
                <a:spcPts val="0"/>
              </a:spcAft>
              <a:buSzPts val="2800"/>
              <a:buFontTx/>
              <a:buAutoNum type="arabicPeriod" startAt="3"/>
              <a:tabLst>
                <a:tab pos="457200" algn="l"/>
              </a:tabLst>
            </a:pPr>
            <a:endParaRPr lang="en-US" sz="2800" dirty="0" smtClean="0">
              <a:solidFill>
                <a:srgbClr val="000000"/>
              </a:solidFill>
              <a:latin typeface="Times New Roman" panose="02020603050405020304" pitchFamily="18" charset="0"/>
              <a:ea typeface="Calibri"/>
              <a:cs typeface="Times New Roman" panose="02020603050405020304" pitchFamily="18" charset="0"/>
            </a:endParaRPr>
          </a:p>
          <a:p>
            <a:pPr marL="457200" indent="-457200">
              <a:spcBef>
                <a:spcPts val="0"/>
              </a:spcBef>
              <a:spcAft>
                <a:spcPts val="0"/>
              </a:spcAft>
              <a:buSzPts val="2800"/>
              <a:buFontTx/>
              <a:buAutoNum type="arabicPeriod" startAt="3"/>
              <a:tabLst>
                <a:tab pos="457200" algn="l"/>
              </a:tabLst>
            </a:pPr>
            <a:r>
              <a:rPr lang="en-US" sz="2800" dirty="0" smtClean="0">
                <a:solidFill>
                  <a:srgbClr val="000000"/>
                </a:solidFill>
                <a:latin typeface="Times New Roman" panose="02020603050405020304" pitchFamily="18" charset="0"/>
                <a:ea typeface="Calibri"/>
                <a:cs typeface="Times New Roman" panose="02020603050405020304" pitchFamily="18" charset="0"/>
              </a:rPr>
              <a:t>Include </a:t>
            </a:r>
            <a:r>
              <a:rPr lang="en-US" sz="2800" dirty="0">
                <a:solidFill>
                  <a:srgbClr val="000000"/>
                </a:solidFill>
                <a:latin typeface="Times New Roman" panose="02020603050405020304" pitchFamily="18" charset="0"/>
                <a:ea typeface="Calibri"/>
                <a:cs typeface="Times New Roman" panose="02020603050405020304" pitchFamily="18" charset="0"/>
              </a:rPr>
              <a:t>the Recovery and Faith based communities </a:t>
            </a:r>
            <a:r>
              <a:rPr lang="en-US" sz="2800" dirty="0" smtClean="0">
                <a:solidFill>
                  <a:srgbClr val="000000"/>
                </a:solidFill>
                <a:latin typeface="Times New Roman" panose="02020603050405020304" pitchFamily="18" charset="0"/>
                <a:ea typeface="Calibri"/>
                <a:cs typeface="Times New Roman" panose="02020603050405020304" pitchFamily="18" charset="0"/>
              </a:rPr>
              <a:t>early</a:t>
            </a:r>
            <a:endParaRPr lang="en-US" dirty="0" smtClean="0">
              <a:latin typeface="Times New Roman" panose="02020603050405020304" pitchFamily="18" charset="0"/>
              <a:ea typeface="Calibri"/>
              <a:cs typeface="Times New Roman" panose="02020603050405020304" pitchFamily="18" charset="0"/>
            </a:endParaRPr>
          </a:p>
          <a:p>
            <a:pPr marL="1371600" lvl="3" indent="0">
              <a:spcBef>
                <a:spcPts val="0"/>
              </a:spcBef>
              <a:spcAft>
                <a:spcPts val="0"/>
              </a:spcAft>
              <a:buNone/>
            </a:pPr>
            <a:endParaRPr lang="en-US" sz="2400" dirty="0">
              <a:solidFill>
                <a:srgbClr val="000000"/>
              </a:solidFill>
              <a:latin typeface="Times New Roman"/>
              <a:ea typeface="Times New Roman"/>
            </a:endParaRPr>
          </a:p>
          <a:p>
            <a:endParaRPr lang="en-US" dirty="0"/>
          </a:p>
        </p:txBody>
      </p:sp>
      <p:sp>
        <p:nvSpPr>
          <p:cNvPr id="4" name="Slide Number Placeholder 3"/>
          <p:cNvSpPr>
            <a:spLocks noGrp="1"/>
          </p:cNvSpPr>
          <p:nvPr>
            <p:ph type="sldNum" sz="quarter" idx="12"/>
          </p:nvPr>
        </p:nvSpPr>
        <p:spPr/>
        <p:txBody>
          <a:bodyPr/>
          <a:lstStyle/>
          <a:p>
            <a:fld id="{FB929337-26C7-1A47-9ADA-AF77141BE651}" type="slidenum">
              <a:rPr lang="en-US" smtClean="0"/>
              <a:t>37</a:t>
            </a:fld>
            <a:endParaRPr lang="en-US" dirty="0"/>
          </a:p>
        </p:txBody>
      </p:sp>
    </p:spTree>
    <p:extLst>
      <p:ext uri="{BB962C8B-B14F-4D97-AF65-F5344CB8AC3E}">
        <p14:creationId xmlns:p14="http://schemas.microsoft.com/office/powerpoint/2010/main" val="357605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FINAL THOUGHTS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You need </a:t>
            </a:r>
            <a:r>
              <a:rPr lang="en-US" sz="2800" b="1" dirty="0" smtClean="0">
                <a:latin typeface="Times New Roman" panose="02020603050405020304" pitchFamily="18" charset="0"/>
                <a:cs typeface="Times New Roman" panose="02020603050405020304" pitchFamily="18" charset="0"/>
              </a:rPr>
              <a:t>key strategic leaders </a:t>
            </a:r>
            <a:r>
              <a:rPr lang="en-US" sz="2800" dirty="0" smtClean="0">
                <a:latin typeface="Times New Roman" panose="02020603050405020304" pitchFamily="18" charset="0"/>
                <a:cs typeface="Times New Roman" panose="02020603050405020304" pitchFamily="18" charset="0"/>
              </a:rPr>
              <a:t>who can reach out to and across the many and various governmental organizations, non-profit agencies, and other community partners</a:t>
            </a:r>
          </a:p>
          <a:p>
            <a:r>
              <a:rPr lang="en-US" sz="2800" dirty="0" smtClean="0">
                <a:latin typeface="Times New Roman" panose="02020603050405020304" pitchFamily="18" charset="0"/>
                <a:cs typeface="Times New Roman" panose="02020603050405020304" pitchFamily="18" charset="0"/>
              </a:rPr>
              <a:t>You need to find or create an </a:t>
            </a:r>
            <a:r>
              <a:rPr lang="en-US" sz="2800" b="1" dirty="0" smtClean="0">
                <a:latin typeface="Times New Roman" panose="02020603050405020304" pitchFamily="18" charset="0"/>
                <a:cs typeface="Times New Roman" panose="02020603050405020304" pitchFamily="18" charset="0"/>
              </a:rPr>
              <a:t>intermediary organization </a:t>
            </a:r>
            <a:r>
              <a:rPr lang="en-US" sz="2800" dirty="0" smtClean="0">
                <a:latin typeface="Times New Roman" panose="02020603050405020304" pitchFamily="18" charset="0"/>
                <a:cs typeface="Times New Roman" panose="02020603050405020304" pitchFamily="18" charset="0"/>
              </a:rPr>
              <a:t>that can pull together the various agencies, organizations and actors in your community</a:t>
            </a:r>
          </a:p>
          <a:p>
            <a:r>
              <a:rPr lang="en-US" sz="2800" dirty="0" smtClean="0">
                <a:latin typeface="Times New Roman" panose="02020603050405020304" pitchFamily="18" charset="0"/>
                <a:cs typeface="Times New Roman" panose="02020603050405020304" pitchFamily="18" charset="0"/>
              </a:rPr>
              <a:t>You need to find </a:t>
            </a:r>
            <a:r>
              <a:rPr lang="en-US" sz="2800" b="1" dirty="0" smtClean="0">
                <a:latin typeface="Times New Roman" panose="02020603050405020304" pitchFamily="18" charset="0"/>
                <a:cs typeface="Times New Roman" panose="02020603050405020304" pitchFamily="18" charset="0"/>
              </a:rPr>
              <a:t>sources of revenue </a:t>
            </a:r>
            <a:r>
              <a:rPr lang="en-US" sz="2800" dirty="0" smtClean="0">
                <a:latin typeface="Times New Roman" panose="02020603050405020304" pitchFamily="18" charset="0"/>
                <a:cs typeface="Times New Roman" panose="02020603050405020304" pitchFamily="18" charset="0"/>
              </a:rPr>
              <a:t>– local, state, federal or donations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38</a:t>
            </a:fld>
            <a:endParaRPr lang="en-US" dirty="0">
              <a:solidFill>
                <a:srgbClr val="000000"/>
              </a:solidFill>
            </a:endParaRPr>
          </a:p>
        </p:txBody>
      </p:sp>
    </p:spTree>
    <p:extLst>
      <p:ext uri="{BB962C8B-B14F-4D97-AF65-F5344CB8AC3E}">
        <p14:creationId xmlns:p14="http://schemas.microsoft.com/office/powerpoint/2010/main" val="71032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ic</a:t>
            </a:r>
            <a:endParaRPr lang="en-US" dirty="0"/>
          </a:p>
        </p:txBody>
      </p:sp>
      <p:pic>
        <p:nvPicPr>
          <p:cNvPr id="1026" name="Picture 2" descr="C:\Users\Eric\AppData\Local\Microsoft\Windows\Temporary Internet Files\Content.IE5\Y5YO4I4W\MP9004004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92" y="310589"/>
            <a:ext cx="8497953" cy="6036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5400" y="609600"/>
            <a:ext cx="3352800" cy="1323439"/>
          </a:xfrm>
          <a:prstGeom prst="rect">
            <a:avLst/>
          </a:prstGeom>
          <a:noFill/>
        </p:spPr>
        <p:txBody>
          <a:bodyPr wrap="square" rtlCol="0">
            <a:spAutoFit/>
          </a:bodyPr>
          <a:lstStyle/>
          <a:p>
            <a:pPr defTabSz="457200"/>
            <a:r>
              <a:rPr lang="en-US" sz="2000" dirty="0">
                <a:solidFill>
                  <a:srgbClr val="FFFFFF"/>
                </a:solidFill>
                <a:latin typeface="Times New Roman" panose="02020603050405020304" pitchFamily="18" charset="0"/>
                <a:cs typeface="Times New Roman" panose="02020603050405020304" pitchFamily="18" charset="0"/>
              </a:rPr>
              <a:t>The work has just begun but imagine what we can do working with our community partners……</a:t>
            </a:r>
          </a:p>
        </p:txBody>
      </p:sp>
      <p:sp>
        <p:nvSpPr>
          <p:cNvPr id="4" name="Slide Number Placeholder 3"/>
          <p:cNvSpPr>
            <a:spLocks noGrp="1"/>
          </p:cNvSpPr>
          <p:nvPr>
            <p:ph type="sldNum" sz="quarter" idx="4294967295"/>
          </p:nvPr>
        </p:nvSpPr>
        <p:spPr>
          <a:xfrm>
            <a:off x="6705600" y="6245225"/>
            <a:ext cx="2133600" cy="476252"/>
          </a:xfrm>
          <a:prstGeom prst="rect">
            <a:avLst/>
          </a:prstGeom>
        </p:spPr>
        <p:txBody>
          <a:bodyPr/>
          <a:lstStyle/>
          <a:p>
            <a:fld id="{64D2325F-FED2-45E9-9F81-F5416D928854}" type="slidenum">
              <a:rPr lang="en-US" smtClean="0">
                <a:solidFill>
                  <a:srgbClr val="000000"/>
                </a:solidFill>
              </a:rPr>
              <a:pPr/>
              <a:t>39</a:t>
            </a:fld>
            <a:endParaRPr lang="en-US" dirty="0">
              <a:solidFill>
                <a:srgbClr val="000000"/>
              </a:solidFill>
            </a:endParaRPr>
          </a:p>
        </p:txBody>
      </p:sp>
    </p:spTree>
    <p:extLst>
      <p:ext uri="{BB962C8B-B14F-4D97-AF65-F5344CB8AC3E}">
        <p14:creationId xmlns:p14="http://schemas.microsoft.com/office/powerpoint/2010/main" val="394998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4000" b="1" dirty="0">
                <a:solidFill>
                  <a:srgbClr val="0070C0"/>
                </a:solidFill>
                <a:effectLst>
                  <a:outerShdw blurRad="38100" dist="38100" dir="2700000" algn="tl">
                    <a:srgbClr val="000000">
                      <a:alpha val="43137"/>
                    </a:srgbClr>
                  </a:outerShdw>
                </a:effectLst>
              </a:rPr>
              <a:t/>
            </a:r>
            <a:br>
              <a:rPr lang="en-US" sz="4000" b="1" dirty="0">
                <a:solidFill>
                  <a:srgbClr val="0070C0"/>
                </a:solidFill>
                <a:effectLst>
                  <a:outerShdw blurRad="38100" dist="38100" dir="2700000" algn="tl">
                    <a:srgbClr val="000000">
                      <a:alpha val="43137"/>
                    </a:srgbClr>
                  </a:outerShdw>
                </a:effectLst>
              </a:rPr>
            </a:br>
            <a:r>
              <a:rPr lang="en-US" sz="4800" b="1" dirty="0" smtClean="0"/>
              <a:t>Our Community’s Reality</a:t>
            </a:r>
            <a:r>
              <a:rPr lang="en-US" sz="4800" dirty="0">
                <a:effectLst>
                  <a:outerShdw blurRad="38100" dist="38100" dir="2700000" algn="tl">
                    <a:srgbClr val="000000">
                      <a:alpha val="43137"/>
                    </a:srgbClr>
                  </a:outerShdw>
                </a:effectLst>
              </a:rPr>
              <a:t/>
            </a:r>
            <a:br>
              <a:rPr lang="en-US" sz="4800"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2" name="Subtitle 1"/>
          <p:cNvSpPr>
            <a:spLocks noGrp="1"/>
          </p:cNvSpPr>
          <p:nvPr>
            <p:ph type="subTitle" idx="1"/>
          </p:nvPr>
        </p:nvSpPr>
        <p:spPr/>
        <p:txBody>
          <a:bodyPr/>
          <a:lstStyle/>
          <a:p>
            <a:r>
              <a:rPr lang="en-US" dirty="0" smtClean="0">
                <a:solidFill>
                  <a:schemeClr val="tx1">
                    <a:lumMod val="85000"/>
                    <a:lumOff val="15000"/>
                  </a:schemeClr>
                </a:solidFill>
              </a:rPr>
              <a:t>Building a burning platform for change</a:t>
            </a:r>
            <a:endParaRPr lang="en-US" dirty="0">
              <a:solidFill>
                <a:schemeClr val="tx1">
                  <a:lumMod val="85000"/>
                  <a:lumOff val="15000"/>
                </a:schemeClr>
              </a:solidFill>
            </a:endParaRPr>
          </a:p>
        </p:txBody>
      </p:sp>
      <p:sp>
        <p:nvSpPr>
          <p:cNvPr id="6" name="Slide Number Placeholder 5"/>
          <p:cNvSpPr>
            <a:spLocks noGrp="1"/>
          </p:cNvSpPr>
          <p:nvPr>
            <p:ph type="sldNum" sz="quarter" idx="12"/>
          </p:nvPr>
        </p:nvSpPr>
        <p:spPr>
          <a:prstGeom prst="rect">
            <a:avLst/>
          </a:prstGeom>
        </p:spPr>
        <p:txBody>
          <a:bodyPr/>
          <a:lstStyle/>
          <a:p>
            <a:fld id="{FB929337-26C7-1A47-9ADA-AF77141BE651}"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159837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1070" y="2229559"/>
            <a:ext cx="380609" cy="2380972"/>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36" name="Rectangle 35"/>
          <p:cNvSpPr/>
          <p:nvPr/>
        </p:nvSpPr>
        <p:spPr>
          <a:xfrm>
            <a:off x="-13216" y="2"/>
            <a:ext cx="3655692" cy="2229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39" y="2206112"/>
            <a:ext cx="2178882" cy="2431487"/>
          </a:xfrm>
          <a:prstGeom prst="rect">
            <a:avLst/>
          </a:prstGeom>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420" y="4610531"/>
            <a:ext cx="1826368" cy="223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itle 2"/>
          <p:cNvSpPr txBox="1">
            <a:spLocks/>
          </p:cNvSpPr>
          <p:nvPr/>
        </p:nvSpPr>
        <p:spPr bwMode="auto">
          <a:xfrm>
            <a:off x="145792" y="2758483"/>
            <a:ext cx="33376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kern="1200">
                <a:solidFill>
                  <a:schemeClr val="bg1"/>
                </a:solidFill>
                <a:effectLst>
                  <a:reflection blurRad="6350" stA="55000" endA="300" endPos="45500" dir="5400000" sy="-100000" algn="bl" rotWithShape="0"/>
                </a:effectLst>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en-US" b="1" dirty="0" smtClean="0">
                <a:solidFill>
                  <a:prstClr val="white"/>
                </a:solidFill>
                <a:effectLst/>
                <a:latin typeface="Times New Roman" panose="02020603050405020304" pitchFamily="18" charset="0"/>
                <a:cs typeface="Times New Roman" panose="02020603050405020304" pitchFamily="18" charset="0"/>
              </a:rPr>
              <a:t>“We cannot arrest our way out of this problem.”</a:t>
            </a:r>
            <a:br>
              <a:rPr lang="en-US" b="1" dirty="0" smtClean="0">
                <a:solidFill>
                  <a:prstClr val="white"/>
                </a:solidFill>
                <a:effectLst/>
                <a:latin typeface="Times New Roman" panose="02020603050405020304" pitchFamily="18" charset="0"/>
                <a:cs typeface="Times New Roman" panose="02020603050405020304" pitchFamily="18" charset="0"/>
              </a:rPr>
            </a:br>
            <a:endParaRPr lang="en-US" dirty="0">
              <a:solidFill>
                <a:prstClr val="white"/>
              </a:solidFill>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AB5F20E-3611-4644-BF95-33AC00D0CBCA}" type="slidenum">
              <a:rPr lang="en-US" smtClean="0">
                <a:solidFill>
                  <a:prstClr val="white"/>
                </a:solidFill>
              </a:rPr>
              <a:pPr/>
              <a:t>5</a:t>
            </a:fld>
            <a:endParaRPr lang="en-US" dirty="0">
              <a:solidFill>
                <a:prstClr val="white"/>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042" y="1"/>
            <a:ext cx="1909404" cy="2194389"/>
          </a:xfrm>
          <a:prstGeom prst="rect">
            <a:avLst/>
          </a:prstGeom>
        </p:spPr>
      </p:pic>
      <p:pic>
        <p:nvPicPr>
          <p:cNvPr id="31"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3673773" y="4625875"/>
            <a:ext cx="1852968" cy="225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2476" y="0"/>
            <a:ext cx="1984600" cy="220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003157"/>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b="1" dirty="0">
                <a:latin typeface="Times New Roman"/>
                <a:ea typeface="Calibri"/>
                <a:cs typeface="Times New Roman"/>
              </a:rPr>
              <a:t>Community </a:t>
            </a:r>
            <a:r>
              <a:rPr lang="en-US" sz="4800" b="1" dirty="0" smtClean="0">
                <a:latin typeface="Times New Roman"/>
                <a:ea typeface="Calibri"/>
                <a:cs typeface="Times New Roman"/>
              </a:rPr>
              <a:t>Education</a:t>
            </a:r>
            <a:endParaRPr lang="en-US" sz="4800" b="1" dirty="0"/>
          </a:p>
        </p:txBody>
      </p:sp>
      <p:sp>
        <p:nvSpPr>
          <p:cNvPr id="6" name="Content Placeholder 5"/>
          <p:cNvSpPr>
            <a:spLocks noGrp="1"/>
          </p:cNvSpPr>
          <p:nvPr>
            <p:ph idx="1"/>
          </p:nvPr>
        </p:nvSpPr>
        <p:spPr/>
        <p:txBody>
          <a:bodyPr/>
          <a:lstStyle/>
          <a:p>
            <a:pPr marL="0" indent="0">
              <a:spcBef>
                <a:spcPts val="0"/>
              </a:spcBef>
              <a:spcAft>
                <a:spcPts val="1000"/>
              </a:spcAft>
              <a:buNone/>
            </a:pPr>
            <a:r>
              <a:rPr lang="en-US" dirty="0" smtClean="0">
                <a:latin typeface="Times New Roman"/>
                <a:ea typeface="Calibri"/>
                <a:cs typeface="Times New Roman"/>
              </a:rPr>
              <a:t>Community Forums</a:t>
            </a:r>
          </a:p>
          <a:p>
            <a:pPr>
              <a:spcBef>
                <a:spcPts val="0"/>
              </a:spcBef>
              <a:spcAft>
                <a:spcPts val="1000"/>
              </a:spcAft>
            </a:pPr>
            <a:r>
              <a:rPr lang="en-US" dirty="0">
                <a:latin typeface="Times New Roman"/>
                <a:ea typeface="Calibri"/>
                <a:cs typeface="Times New Roman"/>
              </a:rPr>
              <a:t>~ </a:t>
            </a:r>
            <a:r>
              <a:rPr lang="en-US" dirty="0" smtClean="0">
                <a:latin typeface="Times New Roman"/>
                <a:ea typeface="Times New Roman"/>
              </a:rPr>
              <a:t>450 attendees at three forums March - </a:t>
            </a:r>
            <a:r>
              <a:rPr lang="en-US" dirty="0">
                <a:latin typeface="Times New Roman"/>
                <a:ea typeface="Times New Roman"/>
              </a:rPr>
              <a:t>September </a:t>
            </a:r>
            <a:r>
              <a:rPr lang="en-US" dirty="0" smtClean="0">
                <a:latin typeface="Times New Roman"/>
                <a:ea typeface="Times New Roman"/>
              </a:rPr>
              <a:t>2015</a:t>
            </a:r>
          </a:p>
          <a:p>
            <a:pPr>
              <a:spcBef>
                <a:spcPts val="0"/>
              </a:spcBef>
              <a:spcAft>
                <a:spcPts val="1000"/>
              </a:spcAft>
            </a:pPr>
            <a:r>
              <a:rPr lang="en-US" dirty="0" smtClean="0">
                <a:latin typeface="Times New Roman"/>
                <a:ea typeface="Times New Roman"/>
              </a:rPr>
              <a:t>Content</a:t>
            </a:r>
            <a:endParaRPr lang="en-US" dirty="0">
              <a:latin typeface="Times New Roman"/>
              <a:ea typeface="Times New Roman"/>
            </a:endParaRPr>
          </a:p>
          <a:p>
            <a:pPr lvl="2">
              <a:spcBef>
                <a:spcPts val="0"/>
              </a:spcBef>
              <a:spcAft>
                <a:spcPts val="0"/>
              </a:spcAft>
              <a:buFont typeface="Times New Roman"/>
              <a:buChar char="•"/>
              <a:tabLst>
                <a:tab pos="1371600" algn="l"/>
              </a:tabLst>
            </a:pPr>
            <a:r>
              <a:rPr lang="en-US" dirty="0">
                <a:latin typeface="Times New Roman"/>
                <a:ea typeface="Times New Roman"/>
              </a:rPr>
              <a:t>Message of hope from a recovering addict</a:t>
            </a:r>
          </a:p>
          <a:p>
            <a:pPr lvl="2">
              <a:spcBef>
                <a:spcPts val="0"/>
              </a:spcBef>
              <a:spcAft>
                <a:spcPts val="0"/>
              </a:spcAft>
              <a:buFont typeface="Times New Roman"/>
              <a:buChar char="•"/>
              <a:tabLst>
                <a:tab pos="1371600" algn="l"/>
              </a:tabLst>
            </a:pPr>
            <a:r>
              <a:rPr lang="en-US" dirty="0">
                <a:latin typeface="Times New Roman"/>
                <a:ea typeface="Times New Roman"/>
              </a:rPr>
              <a:t>Community Data </a:t>
            </a:r>
          </a:p>
          <a:p>
            <a:pPr lvl="2">
              <a:spcBef>
                <a:spcPts val="0"/>
              </a:spcBef>
              <a:spcAft>
                <a:spcPts val="0"/>
              </a:spcAft>
              <a:buFont typeface="Times New Roman"/>
              <a:buChar char="•"/>
              <a:tabLst>
                <a:tab pos="1371600" algn="l"/>
              </a:tabLst>
            </a:pPr>
            <a:r>
              <a:rPr lang="en-US" dirty="0">
                <a:latin typeface="Times New Roman"/>
                <a:ea typeface="Times New Roman"/>
              </a:rPr>
              <a:t>Education</a:t>
            </a:r>
          </a:p>
          <a:p>
            <a:pPr lvl="3">
              <a:spcBef>
                <a:spcPts val="0"/>
              </a:spcBef>
              <a:spcAft>
                <a:spcPts val="0"/>
              </a:spcAft>
              <a:buFont typeface="Times New Roman"/>
              <a:buChar char="•"/>
              <a:tabLst>
                <a:tab pos="1828800" algn="l"/>
              </a:tabLst>
            </a:pPr>
            <a:r>
              <a:rPr lang="en-US" dirty="0">
                <a:latin typeface="Times New Roman"/>
                <a:ea typeface="Times New Roman"/>
              </a:rPr>
              <a:t>Northwest Virginia Regional Drug Task </a:t>
            </a:r>
            <a:r>
              <a:rPr lang="en-US" dirty="0" smtClean="0">
                <a:latin typeface="Times New Roman"/>
                <a:ea typeface="Times New Roman"/>
              </a:rPr>
              <a:t>Force</a:t>
            </a:r>
            <a:endParaRPr lang="en-US" dirty="0">
              <a:latin typeface="Times New Roman"/>
              <a:ea typeface="Times New Roman"/>
            </a:endParaRPr>
          </a:p>
          <a:p>
            <a:pPr lvl="3">
              <a:spcBef>
                <a:spcPts val="0"/>
              </a:spcBef>
              <a:spcAft>
                <a:spcPts val="0"/>
              </a:spcAft>
              <a:buFont typeface="Times New Roman"/>
              <a:buChar char="•"/>
              <a:tabLst>
                <a:tab pos="1828800" algn="l"/>
              </a:tabLst>
            </a:pPr>
            <a:r>
              <a:rPr lang="en-US" dirty="0">
                <a:latin typeface="Times New Roman"/>
                <a:ea typeface="Calibri"/>
              </a:rPr>
              <a:t>“Your Kids Know More Than You </a:t>
            </a:r>
            <a:r>
              <a:rPr lang="en-US" dirty="0" smtClean="0">
                <a:latin typeface="Times New Roman"/>
                <a:ea typeface="Calibri"/>
              </a:rPr>
              <a:t>Do”</a:t>
            </a:r>
            <a:endParaRPr lang="en-US" dirty="0">
              <a:latin typeface="Times New Roman"/>
              <a:ea typeface="Times New Roman"/>
            </a:endParaRPr>
          </a:p>
          <a:p>
            <a:pPr lvl="3">
              <a:spcBef>
                <a:spcPts val="0"/>
              </a:spcBef>
              <a:spcAft>
                <a:spcPts val="0"/>
              </a:spcAft>
              <a:buFont typeface="Times New Roman"/>
              <a:buChar char="•"/>
              <a:tabLst>
                <a:tab pos="1828800" algn="l"/>
              </a:tabLst>
            </a:pPr>
            <a:r>
              <a:rPr lang="en-US" dirty="0">
                <a:latin typeface="Times New Roman"/>
                <a:ea typeface="Calibri"/>
              </a:rPr>
              <a:t>Treatment options</a:t>
            </a:r>
            <a:endParaRPr lang="en-US" dirty="0">
              <a:latin typeface="Times New Roman"/>
              <a:ea typeface="Times New Roman"/>
            </a:endParaRPr>
          </a:p>
          <a:p>
            <a:pPr lvl="2">
              <a:spcBef>
                <a:spcPts val="0"/>
              </a:spcBef>
              <a:spcAft>
                <a:spcPts val="0"/>
              </a:spcAft>
              <a:buFont typeface="Times New Roman"/>
              <a:buChar char="•"/>
              <a:tabLst>
                <a:tab pos="1371600" algn="l"/>
              </a:tabLst>
            </a:pPr>
            <a:r>
              <a:rPr lang="en-US" dirty="0">
                <a:latin typeface="Times New Roman"/>
                <a:ea typeface="Times New Roman"/>
              </a:rPr>
              <a:t>Community feedback</a:t>
            </a:r>
          </a:p>
          <a:p>
            <a:pPr marL="0" indent="0">
              <a:buNone/>
            </a:pPr>
            <a:r>
              <a:rPr lang="en-US" dirty="0" smtClean="0"/>
              <a:t>The Media- Keeping the Crisis in the Public Dialogue</a:t>
            </a:r>
          </a:p>
          <a:p>
            <a:pPr marL="0" indent="0">
              <a:buNone/>
            </a:pPr>
            <a:r>
              <a:rPr lang="en-US" dirty="0" smtClean="0"/>
              <a:t>Road to Recovery website </a:t>
            </a:r>
            <a:r>
              <a:rPr lang="en-US" dirty="0" smtClean="0">
                <a:hlinkClick r:id="rId3"/>
              </a:rPr>
              <a:t>www.roadtorecovery.info</a:t>
            </a:r>
            <a:endParaRPr lang="en-US" dirty="0" smtClean="0"/>
          </a:p>
          <a:p>
            <a:pPr marL="0" indent="0">
              <a:buNone/>
            </a:pPr>
            <a:r>
              <a:rPr lang="en-US" dirty="0" smtClean="0"/>
              <a:t>Proper use and disposal of opioids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420207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Provider Education</a:t>
            </a:r>
            <a:endParaRPr lang="en-US" sz="4400" b="1" dirty="0"/>
          </a:p>
        </p:txBody>
      </p:sp>
      <p:sp>
        <p:nvSpPr>
          <p:cNvPr id="3" name="Content Placeholder 2"/>
          <p:cNvSpPr>
            <a:spLocks noGrp="1"/>
          </p:cNvSpPr>
          <p:nvPr>
            <p:ph idx="1"/>
          </p:nvPr>
        </p:nvSpPr>
        <p:spPr/>
        <p:txBody>
          <a:bodyPr/>
          <a:lstStyle/>
          <a:p>
            <a:pPr marL="0" indent="0">
              <a:lnSpc>
                <a:spcPct val="115000"/>
              </a:lnSpc>
              <a:spcBef>
                <a:spcPts val="0"/>
              </a:spcBef>
              <a:spcAft>
                <a:spcPts val="1000"/>
              </a:spcAft>
              <a:buNone/>
            </a:pPr>
            <a:r>
              <a:rPr lang="en-US" dirty="0" smtClean="0">
                <a:latin typeface="Times New Roman"/>
                <a:ea typeface="Calibri"/>
                <a:cs typeface="Times New Roman"/>
              </a:rPr>
              <a:t>Four </a:t>
            </a:r>
            <a:r>
              <a:rPr lang="en-US" dirty="0">
                <a:latin typeface="Times New Roman"/>
                <a:ea typeface="Calibri"/>
                <a:cs typeface="Times New Roman"/>
              </a:rPr>
              <a:t>CME forums ~600 attendees (375 unique </a:t>
            </a:r>
            <a:r>
              <a:rPr lang="en-US" dirty="0" smtClean="0">
                <a:latin typeface="Times New Roman"/>
                <a:ea typeface="Calibri"/>
                <a:cs typeface="Times New Roman"/>
              </a:rPr>
              <a:t>attendees)</a:t>
            </a:r>
            <a:endParaRPr lang="en-US" sz="2000" dirty="0" smtClean="0">
              <a:latin typeface="Calibri"/>
              <a:ea typeface="Calibri"/>
              <a:cs typeface="Times New Roman"/>
            </a:endParaRPr>
          </a:p>
          <a:p>
            <a:pPr>
              <a:lnSpc>
                <a:spcPct val="115000"/>
              </a:lnSpc>
              <a:spcBef>
                <a:spcPts val="0"/>
              </a:spcBef>
              <a:spcAft>
                <a:spcPts val="1000"/>
              </a:spcAft>
            </a:pPr>
            <a:r>
              <a:rPr lang="en-US" dirty="0" smtClean="0">
                <a:latin typeface="Times New Roman"/>
                <a:ea typeface="Calibri"/>
                <a:cs typeface="Times New Roman"/>
              </a:rPr>
              <a:t>Content</a:t>
            </a:r>
            <a:endParaRPr lang="en-US" sz="2000" dirty="0" smtClean="0">
              <a:latin typeface="Calibri"/>
              <a:ea typeface="Calibri"/>
              <a:cs typeface="Times New Roman"/>
            </a:endParaRPr>
          </a:p>
          <a:p>
            <a:pPr lvl="1">
              <a:lnSpc>
                <a:spcPct val="115000"/>
              </a:lnSpc>
              <a:spcBef>
                <a:spcPts val="0"/>
              </a:spcBef>
              <a:spcAft>
                <a:spcPts val="1000"/>
              </a:spcAft>
            </a:pPr>
            <a:r>
              <a:rPr lang="en-US" dirty="0" smtClean="0">
                <a:latin typeface="Times New Roman"/>
                <a:ea typeface="Times New Roman"/>
              </a:rPr>
              <a:t>Opioids </a:t>
            </a:r>
            <a:r>
              <a:rPr lang="en-US" dirty="0">
                <a:latin typeface="Times New Roman"/>
                <a:ea typeface="Times New Roman"/>
              </a:rPr>
              <a:t>and heroin crisis in our </a:t>
            </a:r>
            <a:r>
              <a:rPr lang="en-US" dirty="0" smtClean="0">
                <a:latin typeface="Times New Roman"/>
                <a:ea typeface="Times New Roman"/>
              </a:rPr>
              <a:t>community</a:t>
            </a:r>
          </a:p>
          <a:p>
            <a:pPr lvl="1">
              <a:lnSpc>
                <a:spcPct val="115000"/>
              </a:lnSpc>
              <a:spcBef>
                <a:spcPts val="0"/>
              </a:spcBef>
              <a:spcAft>
                <a:spcPts val="1000"/>
              </a:spcAft>
            </a:pPr>
            <a:r>
              <a:rPr lang="en-US" dirty="0" smtClean="0">
                <a:latin typeface="Times New Roman"/>
              </a:rPr>
              <a:t>Proper </a:t>
            </a:r>
            <a:r>
              <a:rPr lang="en-US" dirty="0">
                <a:latin typeface="Times New Roman"/>
              </a:rPr>
              <a:t>prescriptive </a:t>
            </a:r>
            <a:r>
              <a:rPr lang="en-US" dirty="0" smtClean="0">
                <a:latin typeface="Times New Roman"/>
              </a:rPr>
              <a:t>practices</a:t>
            </a:r>
          </a:p>
          <a:p>
            <a:pPr lvl="1">
              <a:lnSpc>
                <a:spcPct val="115000"/>
              </a:lnSpc>
              <a:spcBef>
                <a:spcPts val="0"/>
              </a:spcBef>
              <a:spcAft>
                <a:spcPts val="1000"/>
              </a:spcAft>
            </a:pPr>
            <a:r>
              <a:rPr lang="en-US" dirty="0" smtClean="0">
                <a:latin typeface="Times New Roman"/>
              </a:rPr>
              <a:t>Pain Management</a:t>
            </a:r>
          </a:p>
          <a:p>
            <a:pPr lvl="1">
              <a:lnSpc>
                <a:spcPct val="115000"/>
              </a:lnSpc>
              <a:spcBef>
                <a:spcPts val="0"/>
              </a:spcBef>
              <a:spcAft>
                <a:spcPts val="1000"/>
              </a:spcAft>
            </a:pPr>
            <a:r>
              <a:rPr lang="en-US" dirty="0" smtClean="0">
                <a:latin typeface="Times New Roman"/>
                <a:ea typeface="Times New Roman"/>
              </a:rPr>
              <a:t>Substance </a:t>
            </a:r>
            <a:r>
              <a:rPr lang="en-US" dirty="0">
                <a:latin typeface="Times New Roman"/>
                <a:ea typeface="Times New Roman"/>
              </a:rPr>
              <a:t>Abuse Disorder</a:t>
            </a:r>
          </a:p>
          <a:p>
            <a:pPr marL="0" indent="0">
              <a:buNone/>
            </a:pPr>
            <a:r>
              <a:rPr lang="en-US" dirty="0" smtClean="0"/>
              <a:t>Monthly Brown Bag Lunches</a:t>
            </a:r>
            <a:endParaRPr lang="en-US" dirty="0" smtClean="0">
              <a:solidFill>
                <a:srgbClr val="C00000"/>
              </a:solidFill>
            </a:endParaRPr>
          </a:p>
        </p:txBody>
      </p:sp>
      <p:sp>
        <p:nvSpPr>
          <p:cNvPr id="4" name="Slide Number Placeholder 3"/>
          <p:cNvSpPr>
            <a:spLocks noGrp="1"/>
          </p:cNvSpPr>
          <p:nvPr>
            <p:ph type="sldNum" sz="quarter" idx="12"/>
          </p:nvPr>
        </p:nvSpPr>
        <p:spPr/>
        <p:txBody>
          <a:bodyPr/>
          <a:lstStyle/>
          <a:p>
            <a:fld id="{FB929337-26C7-1A47-9ADA-AF77141BE651}"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91894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 name="Title 11"/>
          <p:cNvSpPr txBox="1">
            <a:spLocks/>
          </p:cNvSpPr>
          <p:nvPr/>
        </p:nvSpPr>
        <p:spPr>
          <a:xfrm>
            <a:off x="-177351" y="1237869"/>
            <a:ext cx="4784520" cy="2862322"/>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lvl1pPr algn="l" rtl="0" eaLnBrk="1" fontAlgn="base" hangingPunct="1">
              <a:spcBef>
                <a:spcPct val="0"/>
              </a:spcBef>
              <a:spcAft>
                <a:spcPct val="0"/>
              </a:spcAft>
              <a:defRPr sz="36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US" b="1" i="1" kern="0" dirty="0" smtClean="0">
                <a:ln w="50800"/>
                <a:solidFill>
                  <a:srgbClr val="FFFFFF"/>
                </a:solidFill>
              </a:rPr>
              <a:t>Community            Leadership               Summit   </a:t>
            </a:r>
            <a:endParaRPr lang="en-US" b="1" i="1" kern="0" dirty="0" smtClean="0">
              <a:ln w="50800"/>
              <a:solidFill>
                <a:srgbClr val="FF0000"/>
              </a:solidFill>
            </a:endParaRPr>
          </a:p>
          <a:p>
            <a:pPr algn="ctr"/>
            <a:endParaRPr lang="en-US" b="1" i="1" kern="0" dirty="0" smtClean="0">
              <a:ln w="50800"/>
              <a:solidFill>
                <a:srgbClr val="FFFFFF"/>
              </a:solidFill>
            </a:endParaRPr>
          </a:p>
          <a:p>
            <a:pPr algn="ctr"/>
            <a:endParaRPr lang="en-US" b="1" i="1" kern="0" dirty="0">
              <a:ln w="50800"/>
              <a:solidFill>
                <a:srgbClr val="FFFFFF"/>
              </a:solidFill>
            </a:endParaRPr>
          </a:p>
        </p:txBody>
      </p:sp>
      <p:grpSp>
        <p:nvGrpSpPr>
          <p:cNvPr id="39" name="Group 38"/>
          <p:cNvGrpSpPr/>
          <p:nvPr/>
        </p:nvGrpSpPr>
        <p:grpSpPr>
          <a:xfrm>
            <a:off x="2887330" y="-478196"/>
            <a:ext cx="7855165" cy="8116191"/>
            <a:chOff x="2415659" y="-1574927"/>
            <a:chExt cx="8686798" cy="8895801"/>
          </a:xfrm>
        </p:grpSpPr>
        <p:grpSp>
          <p:nvGrpSpPr>
            <p:cNvPr id="37" name="Group 36"/>
            <p:cNvGrpSpPr/>
            <p:nvPr/>
          </p:nvGrpSpPr>
          <p:grpSpPr>
            <a:xfrm>
              <a:off x="2415659" y="-1574927"/>
              <a:ext cx="8686798" cy="8895801"/>
              <a:chOff x="2376095" y="-1553392"/>
              <a:chExt cx="8686798" cy="8895801"/>
            </a:xfrm>
          </p:grpSpPr>
          <p:grpSp>
            <p:nvGrpSpPr>
              <p:cNvPr id="36" name="Group 35"/>
              <p:cNvGrpSpPr/>
              <p:nvPr/>
            </p:nvGrpSpPr>
            <p:grpSpPr>
              <a:xfrm>
                <a:off x="2376095" y="-1553392"/>
                <a:ext cx="8686798" cy="8895801"/>
                <a:chOff x="457202" y="-1423847"/>
                <a:chExt cx="8166340" cy="8464732"/>
              </a:xfrm>
            </p:grpSpPr>
            <p:pic>
              <p:nvPicPr>
                <p:cNvPr id="34" name="Picture 33"/>
                <p:cNvPicPr>
                  <a:picLocks/>
                </p:cNvPicPr>
                <p:nvPr/>
              </p:nvPicPr>
              <p:blipFill>
                <a:blip r:embed="rId3">
                  <a:extLst>
                    <a:ext uri="{BEBA8EAE-BF5A-486C-A8C5-ECC9F3942E4B}">
                      <a14:imgProps xmlns:a14="http://schemas.microsoft.com/office/drawing/2010/main">
                        <a14:imgLayer r:embed="rId4">
                          <a14:imgEffect>
                            <a14:brightnessContrast bright="18000" contrast="23000"/>
                          </a14:imgEffect>
                        </a14:imgLayer>
                      </a14:imgProps>
                    </a:ext>
                    <a:ext uri="{28A0092B-C50C-407E-A947-70E740481C1C}">
                      <a14:useLocalDpi xmlns:a14="http://schemas.microsoft.com/office/drawing/2010/main" val="0"/>
                    </a:ext>
                  </a:extLst>
                </a:blip>
                <a:stretch>
                  <a:fillRect/>
                </a:stretch>
              </p:blipFill>
              <p:spPr>
                <a:xfrm>
                  <a:off x="457202" y="-1423847"/>
                  <a:ext cx="8166340" cy="8464732"/>
                </a:xfrm>
                <a:prstGeom prst="rect">
                  <a:avLst/>
                </a:prstGeom>
              </p:spPr>
            </p:pic>
            <p:grpSp>
              <p:nvGrpSpPr>
                <p:cNvPr id="35" name="Group 34"/>
                <p:cNvGrpSpPr/>
                <p:nvPr/>
              </p:nvGrpSpPr>
              <p:grpSpPr>
                <a:xfrm>
                  <a:off x="2880650" y="1494406"/>
                  <a:ext cx="3110348" cy="2230729"/>
                  <a:chOff x="2880650" y="1494406"/>
                  <a:chExt cx="3110348" cy="2230729"/>
                </a:xfrm>
              </p:grpSpPr>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 contrast="-13000"/>
                            </a14:imgEffect>
                          </a14:imgLayer>
                        </a14:imgProps>
                      </a:ext>
                      <a:ext uri="{28A0092B-C50C-407E-A947-70E740481C1C}">
                        <a14:useLocalDpi xmlns:a14="http://schemas.microsoft.com/office/drawing/2010/main" val="0"/>
                      </a:ext>
                    </a:extLst>
                  </a:blip>
                  <a:srcRect t="5714" b="4839"/>
                  <a:stretch/>
                </p:blipFill>
                <p:spPr>
                  <a:xfrm>
                    <a:off x="5159829" y="2312656"/>
                    <a:ext cx="831169" cy="1038498"/>
                  </a:xfrm>
                  <a:prstGeom prst="rect">
                    <a:avLst/>
                  </a:prstGeom>
                  <a:scene3d>
                    <a:camera prst="orthographicFront">
                      <a:rot lat="1836000" lon="18660000" rev="21456000"/>
                    </a:camera>
                    <a:lightRig rig="threePt" dir="t"/>
                  </a:scene3d>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tretch>
                    <a:fillRect/>
                  </a:stretch>
                </p:blipFill>
                <p:spPr>
                  <a:xfrm rot="172533">
                    <a:off x="2942162" y="2514833"/>
                    <a:ext cx="898152" cy="840850"/>
                  </a:xfrm>
                  <a:prstGeom prst="rect">
                    <a:avLst/>
                  </a:prstGeom>
                  <a:scene3d>
                    <a:camera prst="perspectiveContrastingLeftFacing" fov="3600000">
                      <a:rot lat="1508903" lon="2966429" rev="257183"/>
                    </a:camera>
                    <a:lightRig rig="threePt" dir="t"/>
                  </a:scene3d>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 contrast="-7000"/>
                            </a14:imgEffect>
                          </a14:imgLayer>
                        </a14:imgProps>
                      </a:ext>
                      <a:ext uri="{28A0092B-C50C-407E-A947-70E740481C1C}">
                        <a14:useLocalDpi xmlns:a14="http://schemas.microsoft.com/office/drawing/2010/main" val="0"/>
                      </a:ext>
                    </a:extLst>
                  </a:blip>
                  <a:stretch>
                    <a:fillRect/>
                  </a:stretch>
                </p:blipFill>
                <p:spPr>
                  <a:xfrm rot="21412682">
                    <a:off x="4476724" y="2658725"/>
                    <a:ext cx="881946" cy="1066410"/>
                  </a:xfrm>
                  <a:prstGeom prst="rect">
                    <a:avLst/>
                  </a:prstGeom>
                  <a:scene3d>
                    <a:camera prst="perspectiveContrastingRightFacing" fov="1500000">
                      <a:rot lat="1838808" lon="18661012" rev="21453586"/>
                    </a:camera>
                    <a:lightRig rig="threePt" dir="t"/>
                  </a:scene3d>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02111" y="2808519"/>
                    <a:ext cx="936626" cy="896195"/>
                  </a:xfrm>
                  <a:prstGeom prst="rect">
                    <a:avLst/>
                  </a:prstGeom>
                  <a:scene3d>
                    <a:camera prst="perspectiveContrastingLeftFacing">
                      <a:rot lat="1524000" lon="2634000" rev="90000"/>
                    </a:camera>
                    <a:lightRig rig="threePt" dir="t"/>
                  </a:scene3d>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0650" y="1494406"/>
                    <a:ext cx="942799" cy="925830"/>
                  </a:xfrm>
                  <a:prstGeom prst="rect">
                    <a:avLst/>
                  </a:prstGeom>
                  <a:ln>
                    <a:noFill/>
                  </a:ln>
                  <a:scene3d>
                    <a:camera prst="perspectiveContrastingLeftFacing" fov="3600000">
                      <a:rot lat="1523015" lon="2632924" rev="88021"/>
                    </a:camera>
                    <a:lightRig rig="threePt" dir="t"/>
                  </a:scene3d>
                </p:spPr>
              </p:pic>
            </p:grpSp>
          </p:grpSp>
          <p:pic>
            <p:nvPicPr>
              <p:cNvPr id="23" name="Picture 22"/>
              <p:cNvPicPr/>
              <p:nvPr/>
            </p:nvPicPr>
            <p:blipFill>
              <a:blip r:embed="rId13">
                <a:extLst>
                  <a:ext uri="{BEBA8EAE-BF5A-486C-A8C5-ECC9F3942E4B}">
                    <a14:imgProps xmlns:a14="http://schemas.microsoft.com/office/drawing/2010/main">
                      <a14:imgLayer r:embed="rId14">
                        <a14:imgEffect>
                          <a14:brightnessContrast bright="-5000" contrast="-2000"/>
                        </a14:imgEffect>
                      </a14:imgLayer>
                    </a14:imgProps>
                  </a:ext>
                  <a:ext uri="{28A0092B-C50C-407E-A947-70E740481C1C}">
                    <a14:useLocalDpi xmlns:a14="http://schemas.microsoft.com/office/drawing/2010/main" val="0"/>
                  </a:ext>
                </a:extLst>
              </a:blip>
              <a:srcRect/>
              <a:stretch>
                <a:fillRect/>
              </a:stretch>
            </p:blipFill>
            <p:spPr bwMode="auto">
              <a:xfrm>
                <a:off x="4119766" y="3479882"/>
                <a:ext cx="2691298" cy="880580"/>
              </a:xfrm>
              <a:prstGeom prst="rect">
                <a:avLst/>
              </a:prstGeom>
              <a:noFill/>
              <a:ln>
                <a:noFill/>
              </a:ln>
              <a:scene3d>
                <a:camera prst="perspectiveContrastingRightFacing" fov="4800000">
                  <a:rot lat="1824000" lon="2628000" rev="234000"/>
                </a:camera>
                <a:lightRig rig="threePt" dir="t"/>
              </a:scene3d>
            </p:spPr>
          </p:pic>
          <p:grpSp>
            <p:nvGrpSpPr>
              <p:cNvPr id="27" name="Group 26"/>
              <p:cNvGrpSpPr/>
              <p:nvPr/>
            </p:nvGrpSpPr>
            <p:grpSpPr>
              <a:xfrm rot="157310">
                <a:off x="6539260" y="3336118"/>
                <a:ext cx="2537693" cy="1152399"/>
                <a:chOff x="-9116" y="1627287"/>
                <a:chExt cx="3650657" cy="1102162"/>
              </a:xfrm>
              <a:scene3d>
                <a:camera prst="perspectiveContrastingRightFacing" fov="3000000">
                  <a:rot lat="2438480" lon="18984085" rev="96873"/>
                </a:camera>
                <a:lightRig rig="threePt" dir="t"/>
              </a:scene3d>
            </p:grpSpPr>
            <p:sp>
              <p:nvSpPr>
                <p:cNvPr id="18" name="Rectangle 17"/>
                <p:cNvSpPr/>
                <p:nvPr/>
              </p:nvSpPr>
              <p:spPr>
                <a:xfrm>
                  <a:off x="-9116" y="1627287"/>
                  <a:ext cx="3650657" cy="110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645" y="1704080"/>
                  <a:ext cx="3442639" cy="968836"/>
                </a:xfrm>
                <a:prstGeom prst="rect">
                  <a:avLst/>
                </a:prstGeom>
                <a:ln>
                  <a:solidFill>
                    <a:schemeClr val="bg1"/>
                  </a:solidFill>
                </a:ln>
                <a:effectLst>
                  <a:outerShdw blurRad="292100" dist="139700" dir="2700000" algn="tl" rotWithShape="0">
                    <a:srgbClr val="333333">
                      <a:alpha val="65000"/>
                    </a:srgbClr>
                  </a:outerShdw>
                </a:effectLst>
              </p:spPr>
            </p:pic>
          </p:grpSp>
        </p:grpSp>
        <p:pic>
          <p:nvPicPr>
            <p:cNvPr id="26" name="Picture 25"/>
            <p:cNvPicPr>
              <a:picLocks noChangeAspect="1"/>
            </p:cNvPicPr>
            <p:nvPr/>
          </p:nvPicPr>
          <p:blipFill rotWithShape="1">
            <a:blip r:embed="rId16" cstate="print">
              <a:extLst>
                <a:ext uri="{28A0092B-C50C-407E-A947-70E740481C1C}">
                  <a14:useLocalDpi xmlns:a14="http://schemas.microsoft.com/office/drawing/2010/main" val="0"/>
                </a:ext>
              </a:extLst>
            </a:blip>
            <a:srcRect r="80978"/>
            <a:stretch/>
          </p:blipFill>
          <p:spPr>
            <a:xfrm>
              <a:off x="4510666" y="2351859"/>
              <a:ext cx="643952" cy="680896"/>
            </a:xfrm>
            <a:prstGeom prst="rect">
              <a:avLst/>
            </a:prstGeom>
            <a:scene3d>
              <a:camera prst="perspectiveContrastingLeftFacing" fov="3600000">
                <a:rot lat="1524000" lon="2636332" rev="90000"/>
              </a:camera>
              <a:lightRig rig="threePt" dir="t"/>
            </a:scene3d>
          </p:spPr>
        </p:pic>
      </p:grpSp>
      <p:sp>
        <p:nvSpPr>
          <p:cNvPr id="2" name="TextBox 1"/>
          <p:cNvSpPr txBox="1"/>
          <p:nvPr/>
        </p:nvSpPr>
        <p:spPr>
          <a:xfrm>
            <a:off x="192176" y="2872688"/>
            <a:ext cx="4414994" cy="1138773"/>
          </a:xfrm>
          <a:prstGeom prst="rect">
            <a:avLst/>
          </a:prstGeom>
          <a:noFill/>
        </p:spPr>
        <p:txBody>
          <a:bodyPr wrap="square" rtlCol="0">
            <a:spAutoFit/>
          </a:bodyPr>
          <a:lstStyle/>
          <a:p>
            <a:pPr algn="ctr"/>
            <a:r>
              <a:rPr lang="en-US" sz="3600" b="1" i="1" dirty="0" smtClean="0">
                <a:solidFill>
                  <a:srgbClr val="FFFFFF"/>
                </a:solidFill>
                <a:latin typeface="Times New Roman" panose="02020603050405020304" pitchFamily="18" charset="0"/>
                <a:cs typeface="Times New Roman" panose="02020603050405020304" pitchFamily="18" charset="0"/>
              </a:rPr>
              <a:t>Action</a:t>
            </a:r>
            <a:r>
              <a:rPr lang="en-US" sz="3200" b="1" dirty="0">
                <a:solidFill>
                  <a:prstClr val="black"/>
                </a:solidFill>
                <a:latin typeface="Calibri"/>
              </a:rPr>
              <a:t> </a:t>
            </a:r>
            <a:endParaRPr lang="en-US" sz="3200" b="1" dirty="0" smtClean="0">
              <a:solidFill>
                <a:prstClr val="black"/>
              </a:solidFill>
              <a:latin typeface="Calibri"/>
            </a:endParaRPr>
          </a:p>
          <a:p>
            <a:pPr algn="ctr"/>
            <a:r>
              <a:rPr lang="en-US" sz="3200" b="1" dirty="0" smtClean="0">
                <a:solidFill>
                  <a:srgbClr val="FFFFFF"/>
                </a:solidFill>
                <a:latin typeface="Calibri"/>
              </a:rPr>
              <a:t>November 18, 2014 </a:t>
            </a:r>
            <a:endParaRPr lang="en-US" sz="3600" b="1" i="1" dirty="0">
              <a:solidFill>
                <a:srgbClr val="FFFFFF"/>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AB5F20E-3611-4644-BF95-33AC00D0CBCA}" type="slidenum">
              <a:rPr lang="en-US" smtClean="0">
                <a:solidFill>
                  <a:srgbClr val="000000"/>
                </a:solidFill>
              </a:rPr>
              <a:pPr/>
              <a:t>8</a:t>
            </a:fld>
            <a:endParaRPr lang="en-US" dirty="0">
              <a:solidFill>
                <a:srgbClr val="000000"/>
              </a:solidFill>
            </a:endParaRPr>
          </a:p>
        </p:txBody>
      </p:sp>
      <p:sp>
        <p:nvSpPr>
          <p:cNvPr id="5" name="TextBox 4"/>
          <p:cNvSpPr txBox="1"/>
          <p:nvPr/>
        </p:nvSpPr>
        <p:spPr>
          <a:xfrm>
            <a:off x="722671" y="5501150"/>
            <a:ext cx="5736389" cy="369332"/>
          </a:xfrm>
          <a:prstGeom prst="rect">
            <a:avLst/>
          </a:prstGeom>
          <a:noFill/>
        </p:spPr>
        <p:txBody>
          <a:bodyPr wrap="square" rtlCol="0">
            <a:spAutoFit/>
          </a:bodyPr>
          <a:lstStyle/>
          <a:p>
            <a:pPr defTabSz="457200"/>
            <a:r>
              <a:rPr lang="en-US" dirty="0" smtClean="0">
                <a:solidFill>
                  <a:srgbClr val="FFFFFF"/>
                </a:solidFill>
              </a:rPr>
              <a:t>www.roadtorecovery.info</a:t>
            </a:r>
          </a:p>
        </p:txBody>
      </p:sp>
      <p:pic>
        <p:nvPicPr>
          <p:cNvPr id="4100" name="Picture 4"/>
          <p:cNvPicPr>
            <a:picLocks noChangeAspect="1" noChangeArrowheads="1"/>
          </p:cNvPicPr>
          <p:nvPr/>
        </p:nvPicPr>
        <p:blipFill rotWithShape="1">
          <a:blip r:embed="rId17">
            <a:extLst>
              <a:ext uri="{28A0092B-C50C-407E-A947-70E740481C1C}">
                <a14:useLocalDpi xmlns:a14="http://schemas.microsoft.com/office/drawing/2010/main" val="0"/>
              </a:ext>
            </a:extLst>
          </a:blip>
          <a:srcRect l="-1598834" t="-196914" r="1598834" b="196914"/>
          <a:stretch/>
        </p:blipFill>
        <p:spPr bwMode="auto">
          <a:xfrm>
            <a:off x="152400" y="152400"/>
            <a:ext cx="46355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17">
            <a:extLst>
              <a:ext uri="{28A0092B-C50C-407E-A947-70E740481C1C}">
                <a14:useLocalDpi xmlns:a14="http://schemas.microsoft.com/office/drawing/2010/main" val="0"/>
              </a:ext>
            </a:extLst>
          </a:blip>
          <a:srcRect l="10895" r="-1" b="10012"/>
          <a:stretch/>
        </p:blipFill>
        <p:spPr bwMode="auto">
          <a:xfrm>
            <a:off x="7629244" y="2177316"/>
            <a:ext cx="413046" cy="9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0600" y="304800"/>
            <a:ext cx="6553200" cy="369332"/>
          </a:xfrm>
          <a:prstGeom prst="rect">
            <a:avLst/>
          </a:prstGeom>
          <a:noFill/>
        </p:spPr>
        <p:txBody>
          <a:bodyPr wrap="square" rtlCol="0">
            <a:spAutoFit/>
          </a:bodyPr>
          <a:lstStyle/>
          <a:p>
            <a:pPr algn="ctr"/>
            <a:r>
              <a:rPr lang="en-US" b="1" dirty="0">
                <a:solidFill>
                  <a:schemeClr val="bg1"/>
                </a:solidFill>
                <a:latin typeface="Times New Roman"/>
                <a:ea typeface="Calibri"/>
                <a:cs typeface="Times New Roman"/>
              </a:rPr>
              <a:t>Community Leadership Education</a:t>
            </a:r>
            <a:endParaRPr lang="en-US" dirty="0"/>
          </a:p>
        </p:txBody>
      </p:sp>
    </p:spTree>
    <p:extLst>
      <p:ext uri="{BB962C8B-B14F-4D97-AF65-F5344CB8AC3E}">
        <p14:creationId xmlns:p14="http://schemas.microsoft.com/office/powerpoint/2010/main" val="21219455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57409"/>
            <a:ext cx="8229600" cy="1320305"/>
          </a:xfrm>
        </p:spPr>
        <p:txBody>
          <a:bodyPr>
            <a:noAutofit/>
          </a:bodyPr>
          <a:lstStyle/>
          <a:p>
            <a:pPr algn="ctr">
              <a:spcBef>
                <a:spcPct val="20000"/>
              </a:spcBef>
            </a:pPr>
            <a:r>
              <a:rPr lang="en-US" b="1" dirty="0">
                <a:latin typeface="Times New Roman"/>
                <a:ea typeface="Calibri"/>
                <a:cs typeface="Times New Roman"/>
              </a:rPr>
              <a:t>Community Leadership </a:t>
            </a:r>
            <a:r>
              <a:rPr lang="en-US" b="1" dirty="0" smtClean="0">
                <a:latin typeface="Times New Roman"/>
                <a:ea typeface="Calibri"/>
                <a:cs typeface="Times New Roman"/>
              </a:rPr>
              <a:t>Education</a:t>
            </a: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smtClean="0">
                <a:solidFill>
                  <a:prstClr val="black"/>
                </a:solidFill>
                <a:ea typeface="+mn-ea"/>
                <a:cs typeface="+mn-cs"/>
              </a:rPr>
              <a:t>November </a:t>
            </a:r>
            <a:r>
              <a:rPr lang="en-US" sz="2800" b="1" dirty="0">
                <a:solidFill>
                  <a:prstClr val="black"/>
                </a:solidFill>
                <a:ea typeface="+mn-ea"/>
                <a:cs typeface="+mn-cs"/>
              </a:rPr>
              <a:t>2014 </a:t>
            </a:r>
            <a:r>
              <a:rPr lang="en-US" sz="2800" b="1" dirty="0" smtClean="0"/>
              <a:t>Summit</a:t>
            </a:r>
            <a:endParaRPr lang="en-US" sz="28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533" y="1594943"/>
            <a:ext cx="8481269" cy="5263057"/>
          </a:xfrm>
        </p:spPr>
        <p:txBody>
          <a:bodyPr>
            <a:normAutofit/>
          </a:bodyPr>
          <a:lstStyle/>
          <a:p>
            <a:r>
              <a:rPr lang="en-US" sz="3200" dirty="0" smtClean="0"/>
              <a:t>Put a face on the crisis</a:t>
            </a:r>
          </a:p>
          <a:p>
            <a:r>
              <a:rPr lang="en-US" sz="3200" dirty="0" smtClean="0"/>
              <a:t>Commonality of Missions and Visions</a:t>
            </a:r>
          </a:p>
          <a:p>
            <a:r>
              <a:rPr lang="en-US" sz="3200" dirty="0" smtClean="0"/>
              <a:t>Data tells the story</a:t>
            </a:r>
          </a:p>
          <a:p>
            <a:pPr lvl="1"/>
            <a:r>
              <a:rPr lang="en-US" sz="2400" dirty="0" smtClean="0"/>
              <a:t>Mortality </a:t>
            </a:r>
            <a:r>
              <a:rPr lang="en-US" sz="2400" dirty="0"/>
              <a:t>over </a:t>
            </a:r>
            <a:r>
              <a:rPr lang="en-US" sz="2400" dirty="0" smtClean="0"/>
              <a:t>time</a:t>
            </a:r>
          </a:p>
          <a:p>
            <a:pPr lvl="1"/>
            <a:r>
              <a:rPr lang="en-US" sz="2400" dirty="0" smtClean="0"/>
              <a:t>Mortality </a:t>
            </a:r>
            <a:r>
              <a:rPr lang="en-US" sz="2400" dirty="0"/>
              <a:t>v. Population </a:t>
            </a:r>
            <a:r>
              <a:rPr lang="en-US" sz="2400" dirty="0" smtClean="0"/>
              <a:t>growth</a:t>
            </a:r>
          </a:p>
          <a:p>
            <a:pPr lvl="1"/>
            <a:r>
              <a:rPr lang="en-US" sz="2400" dirty="0" smtClean="0"/>
              <a:t>Expense </a:t>
            </a:r>
            <a:r>
              <a:rPr lang="en-US" sz="2400" dirty="0"/>
              <a:t>of Criminal Justice System as primary treatment </a:t>
            </a:r>
            <a:r>
              <a:rPr lang="en-US" sz="2400" dirty="0" smtClean="0"/>
              <a:t>provider</a:t>
            </a:r>
          </a:p>
          <a:p>
            <a:pPr lvl="1"/>
            <a:r>
              <a:rPr lang="en-US" sz="2400" dirty="0" smtClean="0"/>
              <a:t>Correlation </a:t>
            </a:r>
            <a:r>
              <a:rPr lang="en-US" sz="2400" dirty="0"/>
              <a:t>of Social Service utilization and Substance </a:t>
            </a:r>
            <a:r>
              <a:rPr lang="en-US" sz="2400" dirty="0" smtClean="0"/>
              <a:t>Abuse</a:t>
            </a:r>
          </a:p>
          <a:p>
            <a:pPr lvl="1"/>
            <a:r>
              <a:rPr lang="en-US" sz="2400" dirty="0" smtClean="0"/>
              <a:t>Clarke/Frederick/Winchester </a:t>
            </a:r>
            <a:r>
              <a:rPr lang="en-US" sz="2400" dirty="0"/>
              <a:t>Arrests over </a:t>
            </a:r>
            <a:r>
              <a:rPr lang="en-US" sz="2400" dirty="0" smtClean="0"/>
              <a:t>time</a:t>
            </a:r>
          </a:p>
          <a:p>
            <a:pPr lvl="1"/>
            <a:r>
              <a:rPr lang="en-US" sz="2400" dirty="0" smtClean="0"/>
              <a:t>Hospital </a:t>
            </a:r>
            <a:r>
              <a:rPr lang="en-US" sz="2400" dirty="0"/>
              <a:t>ED, Inpatient and Neonatal impact over time of Heroin and Opiate </a:t>
            </a:r>
            <a:r>
              <a:rPr lang="en-US" sz="2400" dirty="0" smtClean="0"/>
              <a:t>cases</a:t>
            </a:r>
            <a:endParaRPr lang="en-US" sz="2400" dirty="0"/>
          </a:p>
        </p:txBody>
      </p:sp>
      <p:sp>
        <p:nvSpPr>
          <p:cNvPr id="6" name="Slide Number Placeholder 5"/>
          <p:cNvSpPr>
            <a:spLocks noGrp="1"/>
          </p:cNvSpPr>
          <p:nvPr>
            <p:ph type="sldNum" sz="quarter" idx="12"/>
          </p:nvPr>
        </p:nvSpPr>
        <p:spPr/>
        <p:txBody>
          <a:bodyPr/>
          <a:lstStyle/>
          <a:p>
            <a:fld id="{FB929337-26C7-1A47-9ADA-AF77141BE651}"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174223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Gray wave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PPP_SABST_PRT_Ripple_Glow_Gra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P_A2010_PRD_Animated_Abstract_006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PPP_SABST_PRT_Ripple_Glow_Gra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1577</Words>
  <Application>Microsoft Office PowerPoint</Application>
  <PresentationFormat>On-screen Show (4:3)</PresentationFormat>
  <Paragraphs>288</Paragraphs>
  <Slides>39</Slides>
  <Notes>12</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39</vt:i4>
      </vt:variant>
    </vt:vector>
  </HeadingPairs>
  <TitlesOfParts>
    <vt:vector size="45" baseType="lpstr">
      <vt:lpstr>Gray waves</vt:lpstr>
      <vt:lpstr>8_PPP_SABST_PRT_Ripple_Glow_Gray</vt:lpstr>
      <vt:lpstr>2_PPP_A2010_PRD_Animated_Abstract_0063</vt:lpstr>
      <vt:lpstr>9_PPP_SABST_PRT_Ripple_Glow_Gray</vt:lpstr>
      <vt:lpstr>Worksheet</vt:lpstr>
      <vt:lpstr>Microsoft Excel Chart</vt:lpstr>
      <vt:lpstr>The Opioid Addiction Crisis in the                                    Northern Shenandoah Valley </vt:lpstr>
      <vt:lpstr>Objectives</vt:lpstr>
      <vt:lpstr>Overview</vt:lpstr>
      <vt:lpstr> Our Community’s Reality </vt:lpstr>
      <vt:lpstr>PowerPoint Presentation</vt:lpstr>
      <vt:lpstr>Community Education</vt:lpstr>
      <vt:lpstr>Provider Education</vt:lpstr>
      <vt:lpstr>PowerPoint Presentation</vt:lpstr>
      <vt:lpstr>Community Leadership Education November 2014 Summit</vt:lpstr>
      <vt:lpstr>Community Leadership Education November 2014 Summit</vt:lpstr>
      <vt:lpstr>The Community Adopts a Desired Future State November 2014 Summit</vt:lpstr>
      <vt:lpstr>The Road to our Desired Future State November 2014 Summit</vt:lpstr>
      <vt:lpstr>Summary Points  Garnering buy-in/Getting systems to work together</vt:lpstr>
      <vt:lpstr>Update on Community Initiatives  </vt:lpstr>
      <vt:lpstr>Select Community Initiatives October 2015- May 2016</vt:lpstr>
      <vt:lpstr>Select Community Initiatives October 2015- May 2016</vt:lpstr>
      <vt:lpstr>Select Community Initiatives October 2015- May 2016</vt:lpstr>
      <vt:lpstr>Progress towards Desired Future State</vt:lpstr>
      <vt:lpstr>Desired State  1/1/17</vt:lpstr>
      <vt:lpstr>Opiate Overdose Deaths NW Virginia  </vt:lpstr>
      <vt:lpstr>PowerPoint Presentation</vt:lpstr>
      <vt:lpstr>PowerPoint Presentation</vt:lpstr>
      <vt:lpstr>The chart above illustrates the correlation between the number of children in foster care with the City of Winchester Department of Social Services and those in care where parental substance use was a contributing factor to the child’s removal.</vt:lpstr>
      <vt:lpstr>Substance Exposed Infant Reports to                   Child Protective Services</vt:lpstr>
      <vt:lpstr>Clarke/Frederick/Winchester Arrests Virginia State Police</vt:lpstr>
      <vt:lpstr>Strategic Planning Retreat  March 2016 </vt:lpstr>
      <vt:lpstr>Mission </vt:lpstr>
      <vt:lpstr>Vision </vt:lpstr>
      <vt:lpstr>Areas of Strategic Focus Select Desired Future States</vt:lpstr>
      <vt:lpstr>PowerPoint Presentation</vt:lpstr>
      <vt:lpstr>PowerPoint Presentation</vt:lpstr>
      <vt:lpstr>Select Early Challenges/ Lessons Learned </vt:lpstr>
      <vt:lpstr>Select Challenges/Lessons Learned</vt:lpstr>
      <vt:lpstr>Select Challenges/Lessons Learned</vt:lpstr>
      <vt:lpstr>Key Drivers of Early Success </vt:lpstr>
      <vt:lpstr>Key Drivers of Early Success/ Lessons Learned Strategies to consider</vt:lpstr>
      <vt:lpstr>Key Drivers of Early Success/ Lessons Learned Strategies to consider</vt:lpstr>
      <vt:lpstr>FINAL THOUGHTS</vt:lpstr>
      <vt:lpstr>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Laura Rothrock</cp:lastModifiedBy>
  <cp:revision>63</cp:revision>
  <cp:lastPrinted>2016-04-27T20:17:01Z</cp:lastPrinted>
  <dcterms:created xsi:type="dcterms:W3CDTF">2016-04-18T17:50:07Z</dcterms:created>
  <dcterms:modified xsi:type="dcterms:W3CDTF">2016-05-05T14:31:07Z</dcterms:modified>
</cp:coreProperties>
</file>